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 id="2147483685" r:id="rId4"/>
  </p:sldMasterIdLst>
  <p:notesMasterIdLst>
    <p:notesMasterId r:id="rId54"/>
  </p:notesMasterIdLst>
  <p:sldIdLst>
    <p:sldId id="322" r:id="rId5"/>
    <p:sldId id="323" r:id="rId6"/>
    <p:sldId id="303" r:id="rId7"/>
    <p:sldId id="329" r:id="rId8"/>
    <p:sldId id="339" r:id="rId9"/>
    <p:sldId id="330" r:id="rId10"/>
    <p:sldId id="338" r:id="rId11"/>
    <p:sldId id="316" r:id="rId12"/>
    <p:sldId id="320" r:id="rId13"/>
    <p:sldId id="307" r:id="rId14"/>
    <p:sldId id="304" r:id="rId15"/>
    <p:sldId id="315" r:id="rId16"/>
    <p:sldId id="325" r:id="rId17"/>
    <p:sldId id="326" r:id="rId18"/>
    <p:sldId id="324" r:id="rId19"/>
    <p:sldId id="305" r:id="rId20"/>
    <p:sldId id="306" r:id="rId21"/>
    <p:sldId id="308" r:id="rId22"/>
    <p:sldId id="310" r:id="rId23"/>
    <p:sldId id="314" r:id="rId24"/>
    <p:sldId id="312" r:id="rId25"/>
    <p:sldId id="311" r:id="rId26"/>
    <p:sldId id="313" r:id="rId27"/>
    <p:sldId id="327" r:id="rId28"/>
    <p:sldId id="271" r:id="rId29"/>
    <p:sldId id="321" r:id="rId30"/>
    <p:sldId id="288" r:id="rId31"/>
    <p:sldId id="267" r:id="rId32"/>
    <p:sldId id="299" r:id="rId33"/>
    <p:sldId id="257" r:id="rId34"/>
    <p:sldId id="272" r:id="rId35"/>
    <p:sldId id="268" r:id="rId36"/>
    <p:sldId id="294" r:id="rId37"/>
    <p:sldId id="287" r:id="rId38"/>
    <p:sldId id="284" r:id="rId39"/>
    <p:sldId id="275" r:id="rId40"/>
    <p:sldId id="285" r:id="rId41"/>
    <p:sldId id="289" r:id="rId42"/>
    <p:sldId id="290" r:id="rId43"/>
    <p:sldId id="297" r:id="rId44"/>
    <p:sldId id="278" r:id="rId45"/>
    <p:sldId id="282" r:id="rId46"/>
    <p:sldId id="269" r:id="rId47"/>
    <p:sldId id="298" r:id="rId48"/>
    <p:sldId id="283" r:id="rId49"/>
    <p:sldId id="295" r:id="rId50"/>
    <p:sldId id="296" r:id="rId51"/>
    <p:sldId id="265" r:id="rId52"/>
    <p:sldId id="258" r:id="rId5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02BAB1"/>
    <a:srgbClr val="6ADBD9"/>
    <a:srgbClr val="66CCFF"/>
    <a:srgbClr val="DDDDDD"/>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94291" autoAdjust="0"/>
  </p:normalViewPr>
  <p:slideViewPr>
    <p:cSldViewPr snapToGrid="0">
      <p:cViewPr>
        <p:scale>
          <a:sx n="60" d="100"/>
          <a:sy n="60" d="100"/>
        </p:scale>
        <p:origin x="1080" y="174"/>
      </p:cViewPr>
      <p:guideLst>
        <p:guide orient="horz" pos="2160"/>
        <p:guide pos="3840"/>
      </p:guideLst>
    </p:cSldViewPr>
  </p:slideViewPr>
  <p:notesTextViewPr>
    <p:cViewPr>
      <p:scale>
        <a:sx n="1" d="1"/>
        <a:sy n="1" d="1"/>
      </p:scale>
      <p:origin x="0" y="0"/>
    </p:cViewPr>
  </p:notesTextViewPr>
  <p:sorterViewPr>
    <p:cViewPr>
      <p:scale>
        <a:sx n="100" d="100"/>
        <a:sy n="100" d="100"/>
      </p:scale>
      <p:origin x="0" y="72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custT="1"/>
      <dgm:spPr>
        <a:solidFill>
          <a:srgbClr val="02BAB1"/>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Recebidas</a:t>
          </a:r>
        </a:p>
        <a:p>
          <a:r>
            <a:rPr lang="pt-BR" sz="1200" dirty="0">
              <a:solidFill>
                <a:srgbClr val="434343"/>
              </a:solidFill>
              <a:latin typeface="Open Sans" panose="020B0604020202020204" charset="0"/>
              <a:ea typeface="Open Sans" panose="020B0604020202020204" charset="0"/>
              <a:cs typeface="Open Sans" panose="020B0604020202020204" charset="0"/>
            </a:rPr>
            <a:t>300</a:t>
          </a:r>
        </a:p>
      </dgm:t>
    </dgm:pt>
    <dgm:pt modelId="{3C5C26F8-5E2E-428A-A923-9A79D4B59306}" type="par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329120C-BED4-4DA7-B3EA-E3186842C2C1}">
      <dgm:prSet phldrT="[Texto]" custT="1"/>
      <dgm:spPr>
        <a:solidFill>
          <a:srgbClr val="6ADBD9">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Construídas</a:t>
          </a:r>
        </a:p>
        <a:p>
          <a:r>
            <a:rPr lang="pt-BR" sz="1200" dirty="0">
              <a:solidFill>
                <a:srgbClr val="434343"/>
              </a:solidFill>
              <a:latin typeface="Open Sans" panose="020B0604020202020204" charset="0"/>
              <a:ea typeface="Open Sans" panose="020B0604020202020204" charset="0"/>
              <a:cs typeface="Open Sans" panose="020B0604020202020204" charset="0"/>
            </a:rPr>
            <a:t>+30 = 330</a:t>
          </a:r>
        </a:p>
      </dgm:t>
    </dgm:pt>
    <dgm:pt modelId="{854268E7-5E51-4913-BDA1-BB438156D8DA}" type="par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18F66188-C4C0-4FEA-A5FF-C614B8E66967}">
      <dgm:prSet phldrT="[Texto]" custT="1"/>
      <dgm:spPr>
        <a:solidFill>
          <a:srgbClr val="CCECFF">
            <a:alpha val="89804"/>
          </a:srgbClr>
        </a:solidFill>
      </dgm:spPr>
      <dgm:t>
        <a:bodyPr/>
        <a:lstStyle/>
        <a:p>
          <a:r>
            <a:rPr lang="pt-BR" sz="1200" dirty="0">
              <a:solidFill>
                <a:srgbClr val="434343"/>
              </a:solidFill>
              <a:latin typeface="Open Sans" panose="020B0604020202020204" charset="0"/>
              <a:ea typeface="Open Sans" panose="020B0604020202020204" charset="0"/>
              <a:cs typeface="Open Sans" panose="020B0604020202020204" charset="0"/>
            </a:rPr>
            <a:t>Análise Exploratória </a:t>
          </a:r>
        </a:p>
        <a:p>
          <a:r>
            <a:rPr lang="pt-BR" sz="1200" dirty="0">
              <a:solidFill>
                <a:srgbClr val="434343"/>
              </a:solidFill>
              <a:latin typeface="Open Sans" panose="020B0604020202020204" charset="0"/>
              <a:ea typeface="Open Sans" panose="020B0604020202020204" charset="0"/>
              <a:cs typeface="Open Sans" panose="020B0604020202020204" charset="0"/>
            </a:rPr>
            <a:t>290</a:t>
          </a:r>
        </a:p>
      </dgm:t>
    </dgm:pt>
    <dgm:pt modelId="{FE5E213A-1C5E-4791-962C-8B0E11936695}" type="par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r>
            <a:rPr lang="pt-BR" sz="1200" dirty="0">
              <a:latin typeface="Open Sans" panose="020B0604020202020204" charset="0"/>
              <a:ea typeface="Open Sans" panose="020B0604020202020204" charset="0"/>
              <a:cs typeface="Open Sans" panose="020B0604020202020204" charset="0"/>
            </a:rPr>
            <a:t>Modelo final </a:t>
          </a:r>
        </a:p>
        <a:p>
          <a:r>
            <a:rPr lang="pt-BR" sz="1200" dirty="0">
              <a:latin typeface="Open Sans" panose="020B0604020202020204" charset="0"/>
              <a:ea typeface="Open Sans" panose="020B0604020202020204" charset="0"/>
              <a:cs typeface="Open Sans" panose="020B0604020202020204" charset="0"/>
            </a:rPr>
            <a:t>17</a:t>
          </a:r>
        </a:p>
      </dgm:t>
    </dgm:pt>
    <dgm:pt modelId="{B33A90B9-28B1-4669-BD5E-A4159B2F07CA}" type="par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r>
            <a:rPr lang="pt-BR" sz="1200" dirty="0">
              <a:latin typeface="Open Sans" panose="020B0604020202020204" charset="0"/>
              <a:ea typeface="Open Sans" panose="020B0604020202020204" charset="0"/>
              <a:cs typeface="Open Sans" panose="020B0604020202020204" charset="0"/>
            </a:rPr>
            <a:t>Análise bivariada</a:t>
          </a:r>
        </a:p>
        <a:p>
          <a:r>
            <a:rPr lang="pt-BR" sz="1200" dirty="0">
              <a:latin typeface="Open Sans" panose="020B0604020202020204" charset="0"/>
              <a:ea typeface="Open Sans" panose="020B0604020202020204" charset="0"/>
              <a:cs typeface="Open Sans" panose="020B0604020202020204" charset="0"/>
            </a:rPr>
            <a:t>200</a:t>
          </a:r>
        </a:p>
      </dgm:t>
    </dgm:pt>
    <dgm:pt modelId="{36808FBB-181F-4BFA-9932-72E6938514E1}" type="par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2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499C5C36-2A67-400D-8F52-F13ABA1E38E7}" type="presOf" srcId="{18F66188-C4C0-4FEA-A5FF-C614B8E66967}" destId="{3C02ABC0-7D33-441C-AC29-602574AACD69}" srcOrd="0" destOrd="0" presId="urn:microsoft.com/office/officeart/2005/8/layout/lProcess3"/>
    <dgm:cxn modelId="{4203DF59-D3CE-4B01-9FA8-047D2F13B83D}" type="presOf" srcId="{CB34E814-D2CB-498C-9534-11C171E4A6F8}" destId="{2BE19EB6-D866-42A8-B4F8-49C4A18BE19A}" srcOrd="0" destOrd="0" presId="urn:microsoft.com/office/officeart/2005/8/layout/lProcess3"/>
    <dgm:cxn modelId="{654D2283-A471-44C4-BA88-EE56C385C007}" type="presOf" srcId="{75CE5DE3-BFB2-4B59-9A0D-3A68ACDAA251}" destId="{5911DBFA-F4D6-4978-B5B3-9802DED67E7B}" srcOrd="0" destOrd="0" presId="urn:microsoft.com/office/officeart/2005/8/layout/lProcess3"/>
    <dgm:cxn modelId="{07434C84-C7DC-4954-95F4-1F0E4A4AFD38}" type="presOf" srcId="{9781E78F-806E-444C-9E3A-7311D41329AA}" destId="{09080E76-2DC4-4372-84BC-05C05B395057}" srcOrd="0" destOrd="0" presId="urn:microsoft.com/office/officeart/2005/8/layout/lProcess3"/>
    <dgm:cxn modelId="{38215091-779E-45CF-8968-7E494B93AA74}" srcId="{CB34E814-D2CB-498C-9534-11C171E4A6F8}" destId="{F329120C-BED4-4DA7-B3EA-E3186842C2C1}" srcOrd="0" destOrd="0" parTransId="{854268E7-5E51-4913-BDA1-BB438156D8DA}" sibTransId="{D3EE7117-ED33-445A-9FEE-47C841E09875}"/>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83F767E8-FD4F-4326-ABC0-CB82F8F4AE0E}" type="presOf" srcId="{F329120C-BED4-4DA7-B3EA-E3186842C2C1}" destId="{AB221D9A-7F37-4CAE-AD4A-F7B2EE76FEFF}" srcOrd="0" destOrd="0" presId="urn:microsoft.com/office/officeart/2005/8/layout/lProcess3"/>
    <dgm:cxn modelId="{E4E72FF5-5750-4B94-9BD4-E7394FA9A7F4}" type="presOf" srcId="{4AEAD979-5050-459E-BD3C-ECAFA3F49A82}" destId="{29B44EB9-1EBF-4F5E-A671-279A21792503}" srcOrd="0" destOrd="0" presId="urn:microsoft.com/office/officeart/2005/8/layout/lProcess3"/>
    <dgm:cxn modelId="{410E58F5-F9C0-4E3D-8CAB-6E47A51F42D4}" srcId="{4AEAD979-5050-459E-BD3C-ECAFA3F49A82}" destId="{CB34E814-D2CB-498C-9534-11C171E4A6F8}" srcOrd="0" destOrd="0" parTransId="{3C5C26F8-5E2E-428A-A923-9A79D4B59306}" sibTransId="{6BED35DB-5AAF-4458-A990-88AD60814EAC}"/>
    <dgm:cxn modelId="{2E610064-D98B-4DB9-98A4-AC94ABC5D50F}" type="presParOf" srcId="{29B44EB9-1EBF-4F5E-A671-279A21792503}" destId="{59D46D7C-1D49-48EE-8E27-460670D65832}" srcOrd="0" destOrd="0" presId="urn:microsoft.com/office/officeart/2005/8/layout/lProcess3"/>
    <dgm:cxn modelId="{FBF2B4F6-924D-4AFC-B1A3-DF0B1EE5A8F9}" type="presParOf" srcId="{59D46D7C-1D49-48EE-8E27-460670D65832}" destId="{2BE19EB6-D866-42A8-B4F8-49C4A18BE19A}" srcOrd="0" destOrd="0" presId="urn:microsoft.com/office/officeart/2005/8/layout/lProcess3"/>
    <dgm:cxn modelId="{0BFBD177-23C7-447F-8FB6-CF1801E36F84}" type="presParOf" srcId="{59D46D7C-1D49-48EE-8E27-460670D65832}" destId="{D7E369B1-C1FF-48E4-9312-5FF7F64A6630}" srcOrd="1" destOrd="0" presId="urn:microsoft.com/office/officeart/2005/8/layout/lProcess3"/>
    <dgm:cxn modelId="{A3A29511-C3A1-4840-B516-3A298130FB0D}" type="presParOf" srcId="{59D46D7C-1D49-48EE-8E27-460670D65832}" destId="{AB221D9A-7F37-4CAE-AD4A-F7B2EE76FEFF}" srcOrd="2" destOrd="0" presId="urn:microsoft.com/office/officeart/2005/8/layout/lProcess3"/>
    <dgm:cxn modelId="{A53F8148-49C9-49E9-95E7-ED2EBCBFF788}" type="presParOf" srcId="{59D46D7C-1D49-48EE-8E27-460670D65832}" destId="{2769EE9E-A8E4-438A-84A0-4AAFB0A6BEA7}" srcOrd="3" destOrd="0" presId="urn:microsoft.com/office/officeart/2005/8/layout/lProcess3"/>
    <dgm:cxn modelId="{E7AABAF3-A340-4382-90F1-5F77FA1E1311}" type="presParOf" srcId="{59D46D7C-1D49-48EE-8E27-460670D65832}" destId="{3C02ABC0-7D33-441C-AC29-602574AACD69}" srcOrd="4" destOrd="0" presId="urn:microsoft.com/office/officeart/2005/8/layout/lProcess3"/>
    <dgm:cxn modelId="{EAC752ED-3229-421F-87E9-72A0FEC8F39D}" type="presParOf" srcId="{59D46D7C-1D49-48EE-8E27-460670D65832}" destId="{99F4903A-E4A0-4F22-8D7E-EC2F148B1BF6}" srcOrd="5" destOrd="0" presId="urn:microsoft.com/office/officeart/2005/8/layout/lProcess3"/>
    <dgm:cxn modelId="{0E4B8075-5B2F-4A52-A35E-6955962EDFB4}" type="presParOf" srcId="{59D46D7C-1D49-48EE-8E27-460670D65832}" destId="{5911DBFA-F4D6-4978-B5B3-9802DED67E7B}" srcOrd="6" destOrd="0" presId="urn:microsoft.com/office/officeart/2005/8/layout/lProcess3"/>
    <dgm:cxn modelId="{067D256C-6602-4BD3-A68F-755E9CDA1173}" type="presParOf" srcId="{59D46D7C-1D49-48EE-8E27-460670D65832}" destId="{D740A910-8DA6-44F8-8ED7-0C498947549E}" srcOrd="7" destOrd="0" presId="urn:microsoft.com/office/officeart/2005/8/layout/lProcess3"/>
    <dgm:cxn modelId="{FCD472C3-A702-4399-A205-4DEFCE1600B1}"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EAD979-5050-459E-BD3C-ECAFA3F49A82}"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pt-BR"/>
        </a:p>
      </dgm:t>
    </dgm:pt>
    <dgm:pt modelId="{CB34E814-D2CB-498C-9534-11C171E4A6F8}">
      <dgm:prSet phldrT="[Texto]" phldr="1" custT="1"/>
      <dgm:spPr>
        <a:solidFill>
          <a:srgbClr val="02BAB1"/>
        </a:solidFill>
      </dgm:spPr>
      <dgm:t>
        <a:bodyPr/>
        <a:lstStyle/>
        <a:p>
          <a:endParaRPr lang="pt-BR" sz="1800" dirty="0">
            <a:solidFill>
              <a:srgbClr val="434343"/>
            </a:solidFill>
            <a:latin typeface="Open Sans" panose="020B0604020202020204" charset="0"/>
            <a:ea typeface="Open Sans" panose="020B0604020202020204" charset="0"/>
            <a:cs typeface="Open Sans" panose="020B0604020202020204" charset="0"/>
          </a:endParaRPr>
        </a:p>
      </dgm:t>
    </dgm:pt>
    <dgm:pt modelId="{3C5C26F8-5E2E-428A-A923-9A79D4B59306}" type="parTrans" cxnId="{410E58F5-F9C0-4E3D-8CAB-6E47A51F42D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6BED35DB-5AAF-4458-A990-88AD60814EAC}" type="sibTrans" cxnId="{410E58F5-F9C0-4E3D-8CAB-6E47A51F42D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F329120C-BED4-4DA7-B3EA-E3186842C2C1}">
      <dgm:prSet phldrT="[Texto]" phldr="1" custT="1"/>
      <dgm:spPr>
        <a:solidFill>
          <a:srgbClr val="6ADBD9">
            <a:alpha val="89804"/>
          </a:srgbClr>
        </a:solidFill>
      </dgm:spPr>
      <dgm:t>
        <a:bodyPr/>
        <a:lstStyle/>
        <a:p>
          <a:endParaRPr lang="pt-BR" sz="1600">
            <a:solidFill>
              <a:srgbClr val="434343"/>
            </a:solidFill>
            <a:latin typeface="Open Sans" panose="020B0604020202020204" charset="0"/>
            <a:ea typeface="Open Sans" panose="020B0604020202020204" charset="0"/>
            <a:cs typeface="Open Sans" panose="020B0604020202020204" charset="0"/>
          </a:endParaRPr>
        </a:p>
      </dgm:t>
    </dgm:pt>
    <dgm:pt modelId="{854268E7-5E51-4913-BDA1-BB438156D8DA}" type="parTrans" cxnId="{38215091-779E-45CF-8968-7E494B93AA7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D3EE7117-ED33-445A-9FEE-47C841E09875}" type="sibTrans" cxnId="{38215091-779E-45CF-8968-7E494B93AA74}">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18F66188-C4C0-4FEA-A5FF-C614B8E66967}">
      <dgm:prSet phldrT="[Texto]" phldr="1" custT="1"/>
      <dgm:spPr>
        <a:solidFill>
          <a:srgbClr val="CCECFF">
            <a:alpha val="89804"/>
          </a:srgbClr>
        </a:solidFill>
      </dgm:spPr>
      <dgm:t>
        <a:bodyPr/>
        <a:lstStyle/>
        <a:p>
          <a:endParaRPr lang="pt-BR" sz="1600" dirty="0">
            <a:solidFill>
              <a:srgbClr val="434343"/>
            </a:solidFill>
            <a:latin typeface="Open Sans" panose="020B0604020202020204" charset="0"/>
            <a:ea typeface="Open Sans" panose="020B0604020202020204" charset="0"/>
            <a:cs typeface="Open Sans" panose="020B0604020202020204" charset="0"/>
          </a:endParaRPr>
        </a:p>
      </dgm:t>
    </dgm:pt>
    <dgm:pt modelId="{FE5E213A-1C5E-4791-962C-8B0E11936695}" type="parTrans" cxnId="{2A5129E5-75F7-49E2-BA45-7ABDB426780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F9EF31C3-1A83-4AEA-AC03-E3C12134BA6C}" type="sibTrans" cxnId="{2A5129E5-75F7-49E2-BA45-7ABDB426780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9781E78F-806E-444C-9E3A-7311D41329AA}">
      <dgm:prSet phldrT="[Texto]" custT="1"/>
      <dgm:spPr>
        <a:solidFill>
          <a:srgbClr val="434343">
            <a:alpha val="90000"/>
          </a:srgbClr>
        </a:solidFill>
      </dgm:spPr>
      <dgm:t>
        <a:bodyPr/>
        <a:lstStyle/>
        <a:p>
          <a:endParaRPr lang="pt-BR" sz="3200">
            <a:latin typeface="Open Sans" panose="020B0604020202020204" charset="0"/>
            <a:ea typeface="Open Sans" panose="020B0604020202020204" charset="0"/>
            <a:cs typeface="Open Sans" panose="020B0604020202020204" charset="0"/>
          </a:endParaRPr>
        </a:p>
      </dgm:t>
    </dgm:pt>
    <dgm:pt modelId="{B33A90B9-28B1-4669-BD5E-A4159B2F07CA}" type="parTrans" cxnId="{759903D8-00FC-459F-A6F0-C5DADE14D3E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9E834171-4910-4700-8D54-AED2B760CFC1}" type="sibTrans" cxnId="{759903D8-00FC-459F-A6F0-C5DADE14D3E3}">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75CE5DE3-BFB2-4B59-9A0D-3A68ACDAA251}">
      <dgm:prSet phldrT="[Texto]" custT="1"/>
      <dgm:spPr>
        <a:solidFill>
          <a:schemeClr val="bg1">
            <a:lumMod val="65000"/>
            <a:alpha val="89804"/>
          </a:schemeClr>
        </a:solidFill>
      </dgm:spPr>
      <dgm:t>
        <a:bodyPr/>
        <a:lstStyle/>
        <a:p>
          <a:endParaRPr lang="pt-BR" sz="3200">
            <a:latin typeface="Open Sans" panose="020B0604020202020204" charset="0"/>
            <a:ea typeface="Open Sans" panose="020B0604020202020204" charset="0"/>
            <a:cs typeface="Open Sans" panose="020B0604020202020204" charset="0"/>
          </a:endParaRPr>
        </a:p>
      </dgm:t>
    </dgm:pt>
    <dgm:pt modelId="{36808FBB-181F-4BFA-9932-72E6938514E1}" type="parTrans" cxnId="{5B9D40E1-3FF9-4FCA-BD96-544CDF008EF6}">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CDC90115-5595-4C3F-B3D3-8EE77E543539}" type="sibTrans" cxnId="{5B9D40E1-3FF9-4FCA-BD96-544CDF008EF6}">
      <dgm:prSet/>
      <dgm:spPr/>
      <dgm:t>
        <a:bodyPr/>
        <a:lstStyle/>
        <a:p>
          <a:endParaRPr lang="pt-BR" sz="1100">
            <a:latin typeface="Open Sans" panose="020B0604020202020204" charset="0"/>
            <a:ea typeface="Open Sans" panose="020B0604020202020204" charset="0"/>
            <a:cs typeface="Open Sans" panose="020B0604020202020204" charset="0"/>
          </a:endParaRPr>
        </a:p>
      </dgm:t>
    </dgm:pt>
    <dgm:pt modelId="{29B44EB9-1EBF-4F5E-A671-279A21792503}" type="pres">
      <dgm:prSet presAssocID="{4AEAD979-5050-459E-BD3C-ECAFA3F49A82}" presName="Name0" presStyleCnt="0">
        <dgm:presLayoutVars>
          <dgm:chPref val="3"/>
          <dgm:dir/>
          <dgm:animLvl val="lvl"/>
          <dgm:resizeHandles/>
        </dgm:presLayoutVars>
      </dgm:prSet>
      <dgm:spPr/>
    </dgm:pt>
    <dgm:pt modelId="{59D46D7C-1D49-48EE-8E27-460670D65832}" type="pres">
      <dgm:prSet presAssocID="{CB34E814-D2CB-498C-9534-11C171E4A6F8}" presName="horFlow" presStyleCnt="0"/>
      <dgm:spPr/>
    </dgm:pt>
    <dgm:pt modelId="{2BE19EB6-D866-42A8-B4F8-49C4A18BE19A}" type="pres">
      <dgm:prSet presAssocID="{CB34E814-D2CB-498C-9534-11C171E4A6F8}" presName="bigChev" presStyleLbl="node1" presStyleIdx="0" presStyleCnt="1"/>
      <dgm:spPr/>
    </dgm:pt>
    <dgm:pt modelId="{D7E369B1-C1FF-48E4-9312-5FF7F64A6630}" type="pres">
      <dgm:prSet presAssocID="{854268E7-5E51-4913-BDA1-BB438156D8DA}" presName="parTrans" presStyleCnt="0"/>
      <dgm:spPr/>
    </dgm:pt>
    <dgm:pt modelId="{AB221D9A-7F37-4CAE-AD4A-F7B2EE76FEFF}" type="pres">
      <dgm:prSet presAssocID="{F329120C-BED4-4DA7-B3EA-E3186842C2C1}" presName="node" presStyleLbl="alignAccFollowNode1" presStyleIdx="0" presStyleCnt="4">
        <dgm:presLayoutVars>
          <dgm:bulletEnabled val="1"/>
        </dgm:presLayoutVars>
      </dgm:prSet>
      <dgm:spPr/>
    </dgm:pt>
    <dgm:pt modelId="{2769EE9E-A8E4-438A-84A0-4AAFB0A6BEA7}" type="pres">
      <dgm:prSet presAssocID="{D3EE7117-ED33-445A-9FEE-47C841E09875}" presName="sibTrans" presStyleCnt="0"/>
      <dgm:spPr/>
    </dgm:pt>
    <dgm:pt modelId="{3C02ABC0-7D33-441C-AC29-602574AACD69}" type="pres">
      <dgm:prSet presAssocID="{18F66188-C4C0-4FEA-A5FF-C614B8E66967}" presName="node" presStyleLbl="alignAccFollowNode1" presStyleIdx="1" presStyleCnt="4">
        <dgm:presLayoutVars>
          <dgm:bulletEnabled val="1"/>
        </dgm:presLayoutVars>
      </dgm:prSet>
      <dgm:spPr/>
    </dgm:pt>
    <dgm:pt modelId="{99F4903A-E4A0-4F22-8D7E-EC2F148B1BF6}" type="pres">
      <dgm:prSet presAssocID="{F9EF31C3-1A83-4AEA-AC03-E3C12134BA6C}" presName="sibTrans" presStyleCnt="0"/>
      <dgm:spPr/>
    </dgm:pt>
    <dgm:pt modelId="{5911DBFA-F4D6-4978-B5B3-9802DED67E7B}" type="pres">
      <dgm:prSet presAssocID="{75CE5DE3-BFB2-4B59-9A0D-3A68ACDAA251}" presName="node" presStyleLbl="alignAccFollowNode1" presStyleIdx="2" presStyleCnt="4">
        <dgm:presLayoutVars>
          <dgm:bulletEnabled val="1"/>
        </dgm:presLayoutVars>
      </dgm:prSet>
      <dgm:spPr/>
    </dgm:pt>
    <dgm:pt modelId="{D740A910-8DA6-44F8-8ED7-0C498947549E}" type="pres">
      <dgm:prSet presAssocID="{CDC90115-5595-4C3F-B3D3-8EE77E543539}" presName="sibTrans" presStyleCnt="0"/>
      <dgm:spPr/>
    </dgm:pt>
    <dgm:pt modelId="{09080E76-2DC4-4372-84BC-05C05B395057}" type="pres">
      <dgm:prSet presAssocID="{9781E78F-806E-444C-9E3A-7311D41329AA}" presName="node" presStyleLbl="alignAccFollowNode1" presStyleIdx="3" presStyleCnt="4">
        <dgm:presLayoutVars>
          <dgm:bulletEnabled val="1"/>
        </dgm:presLayoutVars>
      </dgm:prSet>
      <dgm:spPr/>
    </dgm:pt>
  </dgm:ptLst>
  <dgm:cxnLst>
    <dgm:cxn modelId="{38215091-779E-45CF-8968-7E494B93AA74}" srcId="{CB34E814-D2CB-498C-9534-11C171E4A6F8}" destId="{F329120C-BED4-4DA7-B3EA-E3186842C2C1}" srcOrd="0" destOrd="0" parTransId="{854268E7-5E51-4913-BDA1-BB438156D8DA}" sibTransId="{D3EE7117-ED33-445A-9FEE-47C841E09875}"/>
    <dgm:cxn modelId="{A34F7DA7-2A65-40C2-BB52-4A3A661F3560}" type="presOf" srcId="{75CE5DE3-BFB2-4B59-9A0D-3A68ACDAA251}" destId="{5911DBFA-F4D6-4978-B5B3-9802DED67E7B}" srcOrd="0" destOrd="0" presId="urn:microsoft.com/office/officeart/2005/8/layout/lProcess3"/>
    <dgm:cxn modelId="{63F951C9-E62D-4656-8D1C-5C7AA4B1F3FA}" type="presOf" srcId="{4AEAD979-5050-459E-BD3C-ECAFA3F49A82}" destId="{29B44EB9-1EBF-4F5E-A671-279A21792503}" srcOrd="0" destOrd="0" presId="urn:microsoft.com/office/officeart/2005/8/layout/lProcess3"/>
    <dgm:cxn modelId="{BACF1ACD-0FD2-4C49-BDCD-2BD939249A93}" type="presOf" srcId="{18F66188-C4C0-4FEA-A5FF-C614B8E66967}" destId="{3C02ABC0-7D33-441C-AC29-602574AACD69}" srcOrd="0" destOrd="0" presId="urn:microsoft.com/office/officeart/2005/8/layout/lProcess3"/>
    <dgm:cxn modelId="{D713B3CE-3590-4896-9BB7-F875957296C6}" type="presOf" srcId="{F329120C-BED4-4DA7-B3EA-E3186842C2C1}" destId="{AB221D9A-7F37-4CAE-AD4A-F7B2EE76FEFF}" srcOrd="0" destOrd="0" presId="urn:microsoft.com/office/officeart/2005/8/layout/lProcess3"/>
    <dgm:cxn modelId="{AC8747D4-408F-42DB-A8D8-1D5CBA3B420E}" type="presOf" srcId="{9781E78F-806E-444C-9E3A-7311D41329AA}" destId="{09080E76-2DC4-4372-84BC-05C05B395057}" srcOrd="0" destOrd="0" presId="urn:microsoft.com/office/officeart/2005/8/layout/lProcess3"/>
    <dgm:cxn modelId="{759903D8-00FC-459F-A6F0-C5DADE14D3E3}" srcId="{CB34E814-D2CB-498C-9534-11C171E4A6F8}" destId="{9781E78F-806E-444C-9E3A-7311D41329AA}" srcOrd="3" destOrd="0" parTransId="{B33A90B9-28B1-4669-BD5E-A4159B2F07CA}" sibTransId="{9E834171-4910-4700-8D54-AED2B760CFC1}"/>
    <dgm:cxn modelId="{5B9D40E1-3FF9-4FCA-BD96-544CDF008EF6}" srcId="{CB34E814-D2CB-498C-9534-11C171E4A6F8}" destId="{75CE5DE3-BFB2-4B59-9A0D-3A68ACDAA251}" srcOrd="2" destOrd="0" parTransId="{36808FBB-181F-4BFA-9932-72E6938514E1}" sibTransId="{CDC90115-5595-4C3F-B3D3-8EE77E543539}"/>
    <dgm:cxn modelId="{2A5129E5-75F7-49E2-BA45-7ABDB4267803}" srcId="{CB34E814-D2CB-498C-9534-11C171E4A6F8}" destId="{18F66188-C4C0-4FEA-A5FF-C614B8E66967}" srcOrd="1" destOrd="0" parTransId="{FE5E213A-1C5E-4791-962C-8B0E11936695}" sibTransId="{F9EF31C3-1A83-4AEA-AC03-E3C12134BA6C}"/>
    <dgm:cxn modelId="{410E58F5-F9C0-4E3D-8CAB-6E47A51F42D4}" srcId="{4AEAD979-5050-459E-BD3C-ECAFA3F49A82}" destId="{CB34E814-D2CB-498C-9534-11C171E4A6F8}" srcOrd="0" destOrd="0" parTransId="{3C5C26F8-5E2E-428A-A923-9A79D4B59306}" sibTransId="{6BED35DB-5AAF-4458-A990-88AD60814EAC}"/>
    <dgm:cxn modelId="{5771E2FE-293C-47B1-9B73-F38F0F4BF321}" type="presOf" srcId="{CB34E814-D2CB-498C-9534-11C171E4A6F8}" destId="{2BE19EB6-D866-42A8-B4F8-49C4A18BE19A}" srcOrd="0" destOrd="0" presId="urn:microsoft.com/office/officeart/2005/8/layout/lProcess3"/>
    <dgm:cxn modelId="{71538DC0-025F-4219-BD6E-A1A55CEE1323}" type="presParOf" srcId="{29B44EB9-1EBF-4F5E-A671-279A21792503}" destId="{59D46D7C-1D49-48EE-8E27-460670D65832}" srcOrd="0" destOrd="0" presId="urn:microsoft.com/office/officeart/2005/8/layout/lProcess3"/>
    <dgm:cxn modelId="{3DAAE84E-45E6-4539-A6E7-E23922B7F511}" type="presParOf" srcId="{59D46D7C-1D49-48EE-8E27-460670D65832}" destId="{2BE19EB6-D866-42A8-B4F8-49C4A18BE19A}" srcOrd="0" destOrd="0" presId="urn:microsoft.com/office/officeart/2005/8/layout/lProcess3"/>
    <dgm:cxn modelId="{80E68AAD-D476-42A1-8CE4-602A08154A2F}" type="presParOf" srcId="{59D46D7C-1D49-48EE-8E27-460670D65832}" destId="{D7E369B1-C1FF-48E4-9312-5FF7F64A6630}" srcOrd="1" destOrd="0" presId="urn:microsoft.com/office/officeart/2005/8/layout/lProcess3"/>
    <dgm:cxn modelId="{AD981ECA-9E41-43F8-B5C5-83B6E74A6D41}" type="presParOf" srcId="{59D46D7C-1D49-48EE-8E27-460670D65832}" destId="{AB221D9A-7F37-4CAE-AD4A-F7B2EE76FEFF}" srcOrd="2" destOrd="0" presId="urn:microsoft.com/office/officeart/2005/8/layout/lProcess3"/>
    <dgm:cxn modelId="{FAF5F241-1FD5-4C93-90E8-77773839BC7E}" type="presParOf" srcId="{59D46D7C-1D49-48EE-8E27-460670D65832}" destId="{2769EE9E-A8E4-438A-84A0-4AAFB0A6BEA7}" srcOrd="3" destOrd="0" presId="urn:microsoft.com/office/officeart/2005/8/layout/lProcess3"/>
    <dgm:cxn modelId="{FE615941-EAEF-4ABD-8DB9-DF8907D4EB6B}" type="presParOf" srcId="{59D46D7C-1D49-48EE-8E27-460670D65832}" destId="{3C02ABC0-7D33-441C-AC29-602574AACD69}" srcOrd="4" destOrd="0" presId="urn:microsoft.com/office/officeart/2005/8/layout/lProcess3"/>
    <dgm:cxn modelId="{EA4843C8-A66D-4740-8EA8-1E2CB52E1E51}" type="presParOf" srcId="{59D46D7C-1D49-48EE-8E27-460670D65832}" destId="{99F4903A-E4A0-4F22-8D7E-EC2F148B1BF6}" srcOrd="5" destOrd="0" presId="urn:microsoft.com/office/officeart/2005/8/layout/lProcess3"/>
    <dgm:cxn modelId="{9988817B-44F3-4E81-954F-1942EDC9EAA2}" type="presParOf" srcId="{59D46D7C-1D49-48EE-8E27-460670D65832}" destId="{5911DBFA-F4D6-4978-B5B3-9802DED67E7B}" srcOrd="6" destOrd="0" presId="urn:microsoft.com/office/officeart/2005/8/layout/lProcess3"/>
    <dgm:cxn modelId="{E5538439-C603-4271-BD97-B907D398802A}" type="presParOf" srcId="{59D46D7C-1D49-48EE-8E27-460670D65832}" destId="{D740A910-8DA6-44F8-8ED7-0C498947549E}" srcOrd="7" destOrd="0" presId="urn:microsoft.com/office/officeart/2005/8/layout/lProcess3"/>
    <dgm:cxn modelId="{058DDF5A-BEC8-4A17-B17D-DA818C22270F}" type="presParOf" srcId="{59D46D7C-1D49-48EE-8E27-460670D65832}" destId="{09080E76-2DC4-4372-84BC-05C05B395057}"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312" y="1676032"/>
          <a:ext cx="2621186" cy="1048474"/>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Recebidas</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300</a:t>
          </a:r>
        </a:p>
      </dsp:txBody>
      <dsp:txXfrm>
        <a:off x="525549" y="1676032"/>
        <a:ext cx="1572712" cy="1048474"/>
      </dsp:txXfrm>
    </dsp:sp>
    <dsp:sp modelId="{AB221D9A-7F37-4CAE-AD4A-F7B2EE76FEFF}">
      <dsp:nvSpPr>
        <dsp:cNvPr id="0" name=""/>
        <dsp:cNvSpPr/>
      </dsp:nvSpPr>
      <dsp:spPr>
        <a:xfrm>
          <a:off x="2281745" y="1765152"/>
          <a:ext cx="2175585" cy="87023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Construídas</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+30 = 330</a:t>
          </a:r>
        </a:p>
      </dsp:txBody>
      <dsp:txXfrm>
        <a:off x="2716862" y="1765152"/>
        <a:ext cx="1305351" cy="870234"/>
      </dsp:txXfrm>
    </dsp:sp>
    <dsp:sp modelId="{3C02ABC0-7D33-441C-AC29-602574AACD69}">
      <dsp:nvSpPr>
        <dsp:cNvPr id="0" name=""/>
        <dsp:cNvSpPr/>
      </dsp:nvSpPr>
      <dsp:spPr>
        <a:xfrm>
          <a:off x="4152748" y="1765152"/>
          <a:ext cx="2175585" cy="87023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Análise Exploratória </a:t>
          </a:r>
        </a:p>
        <a:p>
          <a:pPr marL="0" lvl="0" indent="0" algn="ctr" defTabSz="533400">
            <a:lnSpc>
              <a:spcPct val="90000"/>
            </a:lnSpc>
            <a:spcBef>
              <a:spcPct val="0"/>
            </a:spcBef>
            <a:spcAft>
              <a:spcPct val="35000"/>
            </a:spcAft>
            <a:buNone/>
          </a:pPr>
          <a:r>
            <a:rPr lang="pt-BR" sz="1200" kern="1200" dirty="0">
              <a:solidFill>
                <a:srgbClr val="434343"/>
              </a:solidFill>
              <a:latin typeface="Open Sans" panose="020B0604020202020204" charset="0"/>
              <a:ea typeface="Open Sans" panose="020B0604020202020204" charset="0"/>
              <a:cs typeface="Open Sans" panose="020B0604020202020204" charset="0"/>
            </a:rPr>
            <a:t>290</a:t>
          </a:r>
        </a:p>
      </dsp:txBody>
      <dsp:txXfrm>
        <a:off x="4587865" y="1765152"/>
        <a:ext cx="1305351" cy="870234"/>
      </dsp:txXfrm>
    </dsp:sp>
    <dsp:sp modelId="{5911DBFA-F4D6-4978-B5B3-9802DED67E7B}">
      <dsp:nvSpPr>
        <dsp:cNvPr id="0" name=""/>
        <dsp:cNvSpPr/>
      </dsp:nvSpPr>
      <dsp:spPr>
        <a:xfrm>
          <a:off x="6023751" y="1765152"/>
          <a:ext cx="2175585" cy="87023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Análise bivariada</a:t>
          </a:r>
        </a:p>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200</a:t>
          </a:r>
        </a:p>
      </dsp:txBody>
      <dsp:txXfrm>
        <a:off x="6458868" y="1765152"/>
        <a:ext cx="1305351" cy="870234"/>
      </dsp:txXfrm>
    </dsp:sp>
    <dsp:sp modelId="{09080E76-2DC4-4372-84BC-05C05B395057}">
      <dsp:nvSpPr>
        <dsp:cNvPr id="0" name=""/>
        <dsp:cNvSpPr/>
      </dsp:nvSpPr>
      <dsp:spPr>
        <a:xfrm>
          <a:off x="7894754" y="1765152"/>
          <a:ext cx="2175585" cy="87023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Modelo final </a:t>
          </a:r>
        </a:p>
        <a:p>
          <a:pPr marL="0" lvl="0" indent="0" algn="ctr" defTabSz="533400">
            <a:lnSpc>
              <a:spcPct val="90000"/>
            </a:lnSpc>
            <a:spcBef>
              <a:spcPct val="0"/>
            </a:spcBef>
            <a:spcAft>
              <a:spcPct val="35000"/>
            </a:spcAft>
            <a:buNone/>
          </a:pPr>
          <a:r>
            <a:rPr lang="pt-BR" sz="1200" kern="1200" dirty="0">
              <a:latin typeface="Open Sans" panose="020B0604020202020204" charset="0"/>
              <a:ea typeface="Open Sans" panose="020B0604020202020204" charset="0"/>
              <a:cs typeface="Open Sans" panose="020B0604020202020204" charset="0"/>
            </a:rPr>
            <a:t>17</a:t>
          </a:r>
        </a:p>
      </dsp:txBody>
      <dsp:txXfrm>
        <a:off x="8329871" y="1765152"/>
        <a:ext cx="1305351" cy="870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19EB6-D866-42A8-B4F8-49C4A18BE19A}">
      <dsp:nvSpPr>
        <dsp:cNvPr id="0" name=""/>
        <dsp:cNvSpPr/>
      </dsp:nvSpPr>
      <dsp:spPr>
        <a:xfrm>
          <a:off x="1059" y="2286264"/>
          <a:ext cx="2115343" cy="846137"/>
        </a:xfrm>
        <a:prstGeom prst="chevron">
          <a:avLst/>
        </a:prstGeom>
        <a:solidFill>
          <a:srgbClr val="02BAB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endParaRPr lang="pt-BR" sz="1800" kern="1200" dirty="0">
            <a:solidFill>
              <a:srgbClr val="434343"/>
            </a:solidFill>
            <a:latin typeface="Open Sans" panose="020B0604020202020204" charset="0"/>
            <a:ea typeface="Open Sans" panose="020B0604020202020204" charset="0"/>
            <a:cs typeface="Open Sans" panose="020B0604020202020204" charset="0"/>
          </a:endParaRPr>
        </a:p>
      </dsp:txBody>
      <dsp:txXfrm>
        <a:off x="424128" y="2286264"/>
        <a:ext cx="1269206" cy="846137"/>
      </dsp:txXfrm>
    </dsp:sp>
    <dsp:sp modelId="{AB221D9A-7F37-4CAE-AD4A-F7B2EE76FEFF}">
      <dsp:nvSpPr>
        <dsp:cNvPr id="0" name=""/>
        <dsp:cNvSpPr/>
      </dsp:nvSpPr>
      <dsp:spPr>
        <a:xfrm>
          <a:off x="1841408" y="2358186"/>
          <a:ext cx="1755735" cy="702294"/>
        </a:xfrm>
        <a:prstGeom prst="chevron">
          <a:avLst/>
        </a:prstGeom>
        <a:solidFill>
          <a:srgbClr val="6ADBD9">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pt-BR" sz="1600" kern="1200">
            <a:solidFill>
              <a:srgbClr val="434343"/>
            </a:solidFill>
            <a:latin typeface="Open Sans" panose="020B0604020202020204" charset="0"/>
            <a:ea typeface="Open Sans" panose="020B0604020202020204" charset="0"/>
            <a:cs typeface="Open Sans" panose="020B0604020202020204" charset="0"/>
          </a:endParaRPr>
        </a:p>
      </dsp:txBody>
      <dsp:txXfrm>
        <a:off x="2192555" y="2358186"/>
        <a:ext cx="1053441" cy="702294"/>
      </dsp:txXfrm>
    </dsp:sp>
    <dsp:sp modelId="{3C02ABC0-7D33-441C-AC29-602574AACD69}">
      <dsp:nvSpPr>
        <dsp:cNvPr id="0" name=""/>
        <dsp:cNvSpPr/>
      </dsp:nvSpPr>
      <dsp:spPr>
        <a:xfrm>
          <a:off x="3351340" y="2358186"/>
          <a:ext cx="1755735" cy="702294"/>
        </a:xfrm>
        <a:prstGeom prst="chevron">
          <a:avLst/>
        </a:prstGeom>
        <a:solidFill>
          <a:srgbClr val="CCECFF">
            <a:alpha val="89804"/>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pt-BR" sz="1600" kern="1200" dirty="0">
            <a:solidFill>
              <a:srgbClr val="434343"/>
            </a:solidFill>
            <a:latin typeface="Open Sans" panose="020B0604020202020204" charset="0"/>
            <a:ea typeface="Open Sans" panose="020B0604020202020204" charset="0"/>
            <a:cs typeface="Open Sans" panose="020B0604020202020204" charset="0"/>
          </a:endParaRPr>
        </a:p>
      </dsp:txBody>
      <dsp:txXfrm>
        <a:off x="3702487" y="2358186"/>
        <a:ext cx="1053441" cy="702294"/>
      </dsp:txXfrm>
    </dsp:sp>
    <dsp:sp modelId="{5911DBFA-F4D6-4978-B5B3-9802DED67E7B}">
      <dsp:nvSpPr>
        <dsp:cNvPr id="0" name=""/>
        <dsp:cNvSpPr/>
      </dsp:nvSpPr>
      <dsp:spPr>
        <a:xfrm>
          <a:off x="4861273" y="2358186"/>
          <a:ext cx="1755735" cy="702294"/>
        </a:xfrm>
        <a:prstGeom prst="chevron">
          <a:avLst/>
        </a:prstGeom>
        <a:solidFill>
          <a:schemeClr val="bg1">
            <a:lumMod val="65000"/>
            <a:alpha val="89804"/>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pt-BR" sz="3200" kern="1200">
            <a:latin typeface="Open Sans" panose="020B0604020202020204" charset="0"/>
            <a:ea typeface="Open Sans" panose="020B0604020202020204" charset="0"/>
            <a:cs typeface="Open Sans" panose="020B0604020202020204" charset="0"/>
          </a:endParaRPr>
        </a:p>
      </dsp:txBody>
      <dsp:txXfrm>
        <a:off x="5212420" y="2358186"/>
        <a:ext cx="1053441" cy="702294"/>
      </dsp:txXfrm>
    </dsp:sp>
    <dsp:sp modelId="{09080E76-2DC4-4372-84BC-05C05B395057}">
      <dsp:nvSpPr>
        <dsp:cNvPr id="0" name=""/>
        <dsp:cNvSpPr/>
      </dsp:nvSpPr>
      <dsp:spPr>
        <a:xfrm>
          <a:off x="6371205" y="2358186"/>
          <a:ext cx="1755735" cy="702294"/>
        </a:xfrm>
        <a:prstGeom prst="chevron">
          <a:avLst/>
        </a:prstGeom>
        <a:solidFill>
          <a:srgbClr val="434343">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endParaRPr lang="pt-BR" sz="3200" kern="1200">
            <a:latin typeface="Open Sans" panose="020B0604020202020204" charset="0"/>
            <a:ea typeface="Open Sans" panose="020B0604020202020204" charset="0"/>
            <a:cs typeface="Open Sans" panose="020B0604020202020204" charset="0"/>
          </a:endParaRPr>
        </a:p>
      </dsp:txBody>
      <dsp:txXfrm>
        <a:off x="6722352" y="2358186"/>
        <a:ext cx="1053441" cy="70229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C0E9A-CAF1-44BA-8C98-5BE835AC7B3C}" type="datetimeFigureOut">
              <a:rPr lang="pt-BR" smtClean="0"/>
              <a:t>19/05/2020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3CCD0D-6437-4073-8960-8BC5F3D1E700}" type="slidenum">
              <a:rPr lang="pt-BR" smtClean="0"/>
              <a:t>‹nº›</a:t>
            </a:fld>
            <a:endParaRPr lang="pt-BR"/>
          </a:p>
        </p:txBody>
      </p:sp>
    </p:spTree>
    <p:extLst>
      <p:ext uri="{BB962C8B-B14F-4D97-AF65-F5344CB8AC3E}">
        <p14:creationId xmlns:p14="http://schemas.microsoft.com/office/powerpoint/2010/main" val="27514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86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7221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74248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60258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pic>
        <p:nvPicPr>
          <p:cNvPr id="12" name="Google Shape;12;p2"/>
          <p:cNvPicPr preferRelativeResize="0"/>
          <p:nvPr/>
        </p:nvPicPr>
        <p:blipFill rotWithShape="1">
          <a:blip r:embed="rId3">
            <a:alphaModFix/>
          </a:blip>
          <a:srcRect t="44000" b="27799"/>
          <a:stretch/>
        </p:blipFill>
        <p:spPr>
          <a:xfrm>
            <a:off x="8899534" y="5661634"/>
            <a:ext cx="4099767" cy="1156133"/>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91882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10817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66395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492318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631515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1" name="Google Shape;31;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2" name="Google Shape;3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289376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5" name="Google Shape;35;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1078702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9" name="Google Shape;39;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0" name="Google Shape;40;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1" name="Google Shape;4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056189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593483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4036712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7" name="Google Shape;47;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8" name="Google Shape;48;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2368929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564077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311143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0126307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5500562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26525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2024688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395213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2256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5297802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999709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7846553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238214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10654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pic>
        <p:nvPicPr>
          <p:cNvPr id="11" name="Google Shape;11;p2"/>
          <p:cNvPicPr preferRelativeResize="0"/>
          <p:nvPr/>
        </p:nvPicPr>
        <p:blipFill>
          <a:blip r:embed="rId2">
            <a:alphaModFix/>
          </a:blip>
          <a:stretch>
            <a:fillRect/>
          </a:stretch>
        </p:blipFill>
        <p:spPr>
          <a:xfrm flipH="1">
            <a:off x="6864266" y="2851300"/>
            <a:ext cx="5292001" cy="3976168"/>
          </a:xfrm>
          <a:prstGeom prst="rect">
            <a:avLst/>
          </a:prstGeom>
          <a:noFill/>
          <a:ln>
            <a:noFill/>
          </a:ln>
        </p:spPr>
      </p:pic>
      <p:sp>
        <p:nvSpPr>
          <p:cNvPr id="13" name="Google Shape;13;p2"/>
          <p:cNvSpPr/>
          <p:nvPr/>
        </p:nvSpPr>
        <p:spPr>
          <a:xfrm>
            <a:off x="-33" y="-92267"/>
            <a:ext cx="12192000" cy="169200"/>
          </a:xfrm>
          <a:prstGeom prst="rect">
            <a:avLst/>
          </a:prstGeom>
          <a:solidFill>
            <a:srgbClr val="6ADBD9"/>
          </a:solidFill>
          <a:ln w="9525" cap="flat" cmpd="sng">
            <a:solidFill>
              <a:srgbClr val="6ADBD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813221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8716AE-B139-4AEF-8AC5-FCA3837D9D7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2A8FC99-B924-4CC8-9782-1BAEFC5F5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CC39956-4D72-4527-A3D7-467AF2D5FE71}"/>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071233BF-578A-495E-A4DD-0F516A97FA24}"/>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CCABF1AF-51DC-4F1D-B6A9-EDC61394C36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414542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D7937-05B1-4276-9BB4-06913220BC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FEB13B8-6628-461E-A7DC-2E6DA8BC424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72D6DD-44F5-4F28-BDCA-45803BDB2FE2}"/>
              </a:ext>
            </a:extLst>
          </p:cNvPr>
          <p:cNvSpPr>
            <a:spLocks noGrp="1"/>
          </p:cNvSpPr>
          <p:nvPr>
            <p:ph type="dt" sz="half" idx="10"/>
          </p:nvPr>
        </p:nvSpPr>
        <p:spPr/>
        <p:txBody>
          <a:bodyPr/>
          <a:lstStyle/>
          <a:p>
            <a:r>
              <a:rPr lang="pt-BR" dirty="0"/>
              <a:t>@2020 LABDATA FIA.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A0E48BF8-21E0-4701-AFCB-C6FBB2F4D9CE}"/>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53BE8D92-1CF9-45FD-A449-2C0CE0396BDC}"/>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912361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B89F59-64F4-4D36-975A-A572FDDF582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649A5F1-4D26-4372-A429-02801E40C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8E34B12-ACB7-4504-857C-43022E3CDB8A}"/>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5A26DBF-39EF-46CF-8F63-50BDDAABEBF6}"/>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2DA030F6-239E-46A9-A507-CFFE4262CA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0098011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573298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43242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2B96D-2AF0-478F-933F-07F7CFC6452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416FF0-4972-444F-9596-0D3DB469F90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62401C9-273D-4C9D-8957-984C097EEEB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7A0911A-2DAD-480B-87F0-51A20923BA10}"/>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92189F4B-8A4F-4301-9ED9-D98F3976699E}"/>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BBFF68CA-892C-4A00-B2E2-83ADCE4A0DC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37906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022034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11462553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8172914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455121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4E4ECA-2699-4B8A-AEA5-677DE68F8FC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AD8FA993-DD33-4CF5-81E9-3DE9350B671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A948360-43C2-4AFA-85D0-9C25F159F447}"/>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B6AF7F78-02C3-4A92-80CE-B8D52A58E809}"/>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186E441C-F96D-47CB-A6A8-0A95EA502902}"/>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8248808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1B4729D-8C1B-4D23-AF52-8E9140BB1BB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2078809-54C6-4997-9CD5-3DB83AE275E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66F528E-0847-46D4-8041-49A698676288}"/>
              </a:ext>
            </a:extLst>
          </p:cNvPr>
          <p:cNvSpPr>
            <a:spLocks noGrp="1"/>
          </p:cNvSpPr>
          <p:nvPr>
            <p:ph type="dt" sz="half" idx="10"/>
          </p:nvPr>
        </p:nvSpPr>
        <p:spPr/>
        <p:txBody>
          <a:body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71C899A7-9A4A-4159-82DF-C862B9D67091}"/>
              </a:ext>
            </a:extLst>
          </p:cNvPr>
          <p:cNvSpPr>
            <a:spLocks noGrp="1"/>
          </p:cNvSpPr>
          <p:nvPr>
            <p:ph type="ftr" sz="quarter" idx="11"/>
          </p:nvPr>
        </p:nvSpPr>
        <p:spPr/>
        <p:txBody>
          <a:bodyPr/>
          <a:lstStyle/>
          <a:p>
            <a:r>
              <a:rPr lang="pt-BR"/>
              <a:t>labdata.fia.com.br</a:t>
            </a:r>
          </a:p>
        </p:txBody>
      </p:sp>
      <p:sp>
        <p:nvSpPr>
          <p:cNvPr id="6" name="Espaço Reservado para Número de Slide 5">
            <a:extLst>
              <a:ext uri="{FF2B5EF4-FFF2-40B4-BE49-F238E27FC236}">
                <a16:creationId xmlns:a16="http://schemas.microsoft.com/office/drawing/2014/main" id="{F065081D-8656-4AC8-8D85-B2E8626046C4}"/>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468551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F6EAA-4E06-4408-B3EC-0EB395A6E87C}"/>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6C8F12E-79BA-499C-B6F7-44001FE88A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79B9F35-DC8D-4441-8173-70108EF013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A0B3950-5B27-4F1D-A58E-8717968AA5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D278AB4-08CF-4C9D-9092-477BA2890D07}"/>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2D2442F-3EF2-4D4D-B104-90565C5EB228}"/>
              </a:ext>
            </a:extLst>
          </p:cNvPr>
          <p:cNvSpPr>
            <a:spLocks noGrp="1"/>
          </p:cNvSpPr>
          <p:nvPr>
            <p:ph type="dt" sz="half" idx="10"/>
          </p:nvPr>
        </p:nvSpPr>
        <p:spPr/>
        <p:txBody>
          <a:bodyPr/>
          <a:lstStyle/>
          <a:p>
            <a:r>
              <a:rPr lang="pt-BR"/>
              <a:t>@2020 FIA LABDATA. Copyright all rights reserved.</a:t>
            </a:r>
          </a:p>
        </p:txBody>
      </p:sp>
      <p:sp>
        <p:nvSpPr>
          <p:cNvPr id="8" name="Espaço Reservado para Rodapé 7">
            <a:extLst>
              <a:ext uri="{FF2B5EF4-FFF2-40B4-BE49-F238E27FC236}">
                <a16:creationId xmlns:a16="http://schemas.microsoft.com/office/drawing/2014/main" id="{0252A0B8-9F20-44DB-9508-C4AEB8319467}"/>
              </a:ext>
            </a:extLst>
          </p:cNvPr>
          <p:cNvSpPr>
            <a:spLocks noGrp="1"/>
          </p:cNvSpPr>
          <p:nvPr>
            <p:ph type="ftr" sz="quarter" idx="11"/>
          </p:nvPr>
        </p:nvSpPr>
        <p:spPr/>
        <p:txBody>
          <a:bodyPr/>
          <a:lstStyle/>
          <a:p>
            <a:r>
              <a:rPr lang="pt-BR"/>
              <a:t>labdata.fia.com.br</a:t>
            </a:r>
          </a:p>
        </p:txBody>
      </p:sp>
      <p:sp>
        <p:nvSpPr>
          <p:cNvPr id="9" name="Espaço Reservado para Número de Slide 8">
            <a:extLst>
              <a:ext uri="{FF2B5EF4-FFF2-40B4-BE49-F238E27FC236}">
                <a16:creationId xmlns:a16="http://schemas.microsoft.com/office/drawing/2014/main" id="{AA4F7A9A-8E80-4E7F-A3FC-97E9B7A0204B}"/>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80574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106FF-21A7-4166-8319-567BFEBA084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6C84C2D-443B-41E7-870C-BD9061D751BE}"/>
              </a:ext>
            </a:extLst>
          </p:cNvPr>
          <p:cNvSpPr>
            <a:spLocks noGrp="1"/>
          </p:cNvSpPr>
          <p:nvPr>
            <p:ph type="dt" sz="half" idx="10"/>
          </p:nvPr>
        </p:nvSpPr>
        <p:spPr/>
        <p:txBody>
          <a:bodyPr/>
          <a:lstStyle/>
          <a:p>
            <a:r>
              <a:rPr lang="pt-BR"/>
              <a:t>@2020 FIA LABDATA. Copyright all rights reserved.</a:t>
            </a:r>
          </a:p>
        </p:txBody>
      </p:sp>
      <p:sp>
        <p:nvSpPr>
          <p:cNvPr id="4" name="Espaço Reservado para Rodapé 3">
            <a:extLst>
              <a:ext uri="{FF2B5EF4-FFF2-40B4-BE49-F238E27FC236}">
                <a16:creationId xmlns:a16="http://schemas.microsoft.com/office/drawing/2014/main" id="{CE871DBC-8C7E-4790-A074-FC7CF74FD3C4}"/>
              </a:ext>
            </a:extLst>
          </p:cNvPr>
          <p:cNvSpPr>
            <a:spLocks noGrp="1"/>
          </p:cNvSpPr>
          <p:nvPr>
            <p:ph type="ftr" sz="quarter" idx="11"/>
          </p:nvPr>
        </p:nvSpPr>
        <p:spPr/>
        <p:txBody>
          <a:bodyPr/>
          <a:lstStyle/>
          <a:p>
            <a:r>
              <a:rPr lang="pt-BR"/>
              <a:t>labdata.fia.com.br</a:t>
            </a:r>
          </a:p>
        </p:txBody>
      </p:sp>
      <p:sp>
        <p:nvSpPr>
          <p:cNvPr id="5" name="Espaço Reservado para Número de Slide 4">
            <a:extLst>
              <a:ext uri="{FF2B5EF4-FFF2-40B4-BE49-F238E27FC236}">
                <a16:creationId xmlns:a16="http://schemas.microsoft.com/office/drawing/2014/main" id="{1578BE79-9371-482D-B61E-EA546C86E6B9}"/>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69300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C6CFFAD7-E6C6-46C1-B5BB-817A54DEA51C}"/>
              </a:ext>
            </a:extLst>
          </p:cNvPr>
          <p:cNvSpPr>
            <a:spLocks noGrp="1"/>
          </p:cNvSpPr>
          <p:nvPr>
            <p:ph type="dt" sz="half" idx="10"/>
          </p:nvPr>
        </p:nvSpPr>
        <p:spPr/>
        <p:txBody>
          <a:bodyPr/>
          <a:lstStyle/>
          <a:p>
            <a:r>
              <a:rPr lang="pt-BR"/>
              <a:t>@2020 FIA LABDATA. Copyright all rights reserved.</a:t>
            </a:r>
          </a:p>
        </p:txBody>
      </p:sp>
      <p:sp>
        <p:nvSpPr>
          <p:cNvPr id="3" name="Espaço Reservado para Rodapé 2">
            <a:extLst>
              <a:ext uri="{FF2B5EF4-FFF2-40B4-BE49-F238E27FC236}">
                <a16:creationId xmlns:a16="http://schemas.microsoft.com/office/drawing/2014/main" id="{5E9A653A-9CBD-4578-9DFB-865325E6CB59}"/>
              </a:ext>
            </a:extLst>
          </p:cNvPr>
          <p:cNvSpPr>
            <a:spLocks noGrp="1"/>
          </p:cNvSpPr>
          <p:nvPr>
            <p:ph type="ftr" sz="quarter" idx="11"/>
          </p:nvPr>
        </p:nvSpPr>
        <p:spPr/>
        <p:txBody>
          <a:bodyPr/>
          <a:lstStyle/>
          <a:p>
            <a:r>
              <a:rPr lang="pt-BR"/>
              <a:t>labdata.fia.com.br</a:t>
            </a:r>
          </a:p>
        </p:txBody>
      </p:sp>
      <p:sp>
        <p:nvSpPr>
          <p:cNvPr id="4" name="Espaço Reservado para Número de Slide 3">
            <a:extLst>
              <a:ext uri="{FF2B5EF4-FFF2-40B4-BE49-F238E27FC236}">
                <a16:creationId xmlns:a16="http://schemas.microsoft.com/office/drawing/2014/main" id="{192D0B2D-1966-42CB-AEE8-C71362682833}"/>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2190411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70A50-D06D-4105-8048-B11E8CBED89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A999CF1-C8F4-4CFD-B5F6-F1E1CF44E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45658EB-1D49-4F88-9830-F607BC5F4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0002697-4E19-4C42-AFAC-8BEF8FD755C4}"/>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0DFEE884-A0F2-48DB-BA6E-D58E3438D656}"/>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6C66D9C5-2EEA-4428-9090-31AC84351FB7}"/>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41423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5FE8F-00CA-445E-BF25-C8DAC77E594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67159A-446E-4F5D-98C3-E4556E4A3A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A26234A-4931-4C7A-BD8E-599A6D5D85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5AE97-0A0D-45D5-9F36-995E18A08893}"/>
              </a:ext>
            </a:extLst>
          </p:cNvPr>
          <p:cNvSpPr>
            <a:spLocks noGrp="1"/>
          </p:cNvSpPr>
          <p:nvPr>
            <p:ph type="dt" sz="half" idx="10"/>
          </p:nvPr>
        </p:nvSpPr>
        <p:spPr/>
        <p:txBody>
          <a:bodyPr/>
          <a:lstStyle/>
          <a:p>
            <a:r>
              <a:rPr lang="pt-BR"/>
              <a:t>@2020 FIA LABDATA. Copyright all rights reserved.</a:t>
            </a:r>
          </a:p>
        </p:txBody>
      </p:sp>
      <p:sp>
        <p:nvSpPr>
          <p:cNvPr id="6" name="Espaço Reservado para Rodapé 5">
            <a:extLst>
              <a:ext uri="{FF2B5EF4-FFF2-40B4-BE49-F238E27FC236}">
                <a16:creationId xmlns:a16="http://schemas.microsoft.com/office/drawing/2014/main" id="{1AFF6FF8-A225-4D65-B4D2-40C6552CADFC}"/>
              </a:ext>
            </a:extLst>
          </p:cNvPr>
          <p:cNvSpPr>
            <a:spLocks noGrp="1"/>
          </p:cNvSpPr>
          <p:nvPr>
            <p:ph type="ftr" sz="quarter" idx="11"/>
          </p:nvPr>
        </p:nvSpPr>
        <p:spPr/>
        <p:txBody>
          <a:bodyPr/>
          <a:lstStyle/>
          <a:p>
            <a:r>
              <a:rPr lang="pt-BR"/>
              <a:t>labdata.fia.com.br</a:t>
            </a:r>
          </a:p>
        </p:txBody>
      </p:sp>
      <p:sp>
        <p:nvSpPr>
          <p:cNvPr id="7" name="Espaço Reservado para Número de Slide 6">
            <a:extLst>
              <a:ext uri="{FF2B5EF4-FFF2-40B4-BE49-F238E27FC236}">
                <a16:creationId xmlns:a16="http://schemas.microsoft.com/office/drawing/2014/main" id="{06B29670-B4A8-4F96-A599-1C62154F8A9E}"/>
              </a:ext>
            </a:extLst>
          </p:cNvPr>
          <p:cNvSpPr>
            <a:spLocks noGrp="1"/>
          </p:cNvSpPr>
          <p:nvPr>
            <p:ph type="sldNum" sz="quarter" idx="12"/>
          </p:nvPr>
        </p:nvSpPr>
        <p:spPr/>
        <p:txBody>
          <a:bodyPr/>
          <a:lstStyle/>
          <a:p>
            <a:fld id="{E8FB8526-A7DF-44F1-A0A0-E2C9088E1528}" type="slidenum">
              <a:rPr lang="pt-BR" smtClean="0"/>
              <a:t>‹nº›</a:t>
            </a:fld>
            <a:endParaRPr lang="pt-BR"/>
          </a:p>
        </p:txBody>
      </p:sp>
    </p:spTree>
    <p:extLst>
      <p:ext uri="{BB962C8B-B14F-4D97-AF65-F5344CB8AC3E}">
        <p14:creationId xmlns:p14="http://schemas.microsoft.com/office/powerpoint/2010/main" val="392357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2350380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1455118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pt-BR"/>
              <a:t>@2020 FIA LABDATA. Copyright all rights reserved.</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B8526-A7DF-44F1-A0A0-E2C9088E1528}" type="slidenum">
              <a:rPr lang="pt-BR" smtClean="0"/>
              <a:t>‹nº›</a:t>
            </a:fld>
            <a:endParaRPr lang="pt-BR"/>
          </a:p>
        </p:txBody>
      </p:sp>
    </p:spTree>
    <p:extLst>
      <p:ext uri="{BB962C8B-B14F-4D97-AF65-F5344CB8AC3E}">
        <p14:creationId xmlns:p14="http://schemas.microsoft.com/office/powerpoint/2010/main" val="6489833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5C3565C-D140-4C0C-92F9-F31FDB21F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6DEC85DB-826E-4880-8EB7-61B52CC15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a:extLst>
              <a:ext uri="{FF2B5EF4-FFF2-40B4-BE49-F238E27FC236}">
                <a16:creationId xmlns:a16="http://schemas.microsoft.com/office/drawing/2014/main" id="{C1BE5735-FB17-4D51-86BB-86683FBBE7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4020202020204"/>
              </a:defRPr>
            </a:lvl1pPr>
          </a:lstStyle>
          <a:p>
            <a:r>
              <a:rPr lang="pt-BR" dirty="0"/>
              <a:t>@2020 FIA LABDATA. Copyright </a:t>
            </a:r>
            <a:r>
              <a:rPr lang="pt-BR" dirty="0" err="1"/>
              <a:t>all</a:t>
            </a:r>
            <a:r>
              <a:rPr lang="pt-BR" dirty="0"/>
              <a:t> </a:t>
            </a:r>
            <a:r>
              <a:rPr lang="pt-BR" dirty="0" err="1"/>
              <a:t>rights</a:t>
            </a:r>
            <a:r>
              <a:rPr lang="pt-BR" dirty="0"/>
              <a:t> </a:t>
            </a:r>
            <a:r>
              <a:rPr lang="pt-BR" dirty="0" err="1"/>
              <a:t>reserved</a:t>
            </a:r>
            <a:r>
              <a:rPr lang="pt-BR" dirty="0"/>
              <a:t>.</a:t>
            </a:r>
          </a:p>
        </p:txBody>
      </p:sp>
      <p:sp>
        <p:nvSpPr>
          <p:cNvPr id="5" name="Espaço Reservado para Rodapé 4">
            <a:extLst>
              <a:ext uri="{FF2B5EF4-FFF2-40B4-BE49-F238E27FC236}">
                <a16:creationId xmlns:a16="http://schemas.microsoft.com/office/drawing/2014/main" id="{56708B36-E06F-44CB-9761-AC85A8BEC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4020202020204"/>
              </a:defRPr>
            </a:lvl1pPr>
          </a:lstStyle>
          <a:p>
            <a:r>
              <a:rPr lang="pt-BR" dirty="0"/>
              <a:t>labdata.fia.com.br</a:t>
            </a:r>
          </a:p>
        </p:txBody>
      </p:sp>
      <p:sp>
        <p:nvSpPr>
          <p:cNvPr id="6" name="Espaço Reservado para Número de Slide 5">
            <a:extLst>
              <a:ext uri="{FF2B5EF4-FFF2-40B4-BE49-F238E27FC236}">
                <a16:creationId xmlns:a16="http://schemas.microsoft.com/office/drawing/2014/main" id="{F44006AA-26E9-4FDB-B981-0283554DAE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4020202020204"/>
              </a:defRPr>
            </a:lvl1pPr>
          </a:lstStyle>
          <a:p>
            <a:fld id="{E8FB8526-A7DF-44F1-A0A0-E2C9088E1528}" type="slidenum">
              <a:rPr lang="pt-BR" smtClean="0"/>
              <a:pPr/>
              <a:t>‹nº›</a:t>
            </a:fld>
            <a:endParaRPr lang="pt-BR" dirty="0"/>
          </a:p>
        </p:txBody>
      </p:sp>
    </p:spTree>
    <p:extLst>
      <p:ext uri="{BB962C8B-B14F-4D97-AF65-F5344CB8AC3E}">
        <p14:creationId xmlns:p14="http://schemas.microsoft.com/office/powerpoint/2010/main" val="194408242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Open Sans" panose="020B060402020202020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4020202020204"/>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4020202020204"/>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4020202020204"/>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4020202020204"/>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image" Target="../media/image5.jpeg"/><Relationship Id="rId5" Type="http://schemas.openxmlformats.org/officeDocument/2006/relationships/image" Target="../media/image1.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looker.com/blog/different-types-graphs-charts-uses" TargetMode="Externa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hyperlink" Target="https://www.darkhorseanalytics.com/portfolio/data-looks-better-naked-bar-charts" TargetMode="External"/><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 Id="rId5" Type="http://schemas.openxmlformats.org/officeDocument/2006/relationships/image" Target="../media/image5.jpeg"/><Relationship Id="rId4" Type="http://schemas.openxmlformats.org/officeDocument/2006/relationships/hyperlink" Target="https://www.r-graph-gallery.com/199-correlation-matrix-with-ggally.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link.springer.com/book/10.1007%2F978-1-4939-2122-5" TargetMode="External"/><Relationship Id="rId1" Type="http://schemas.openxmlformats.org/officeDocument/2006/relationships/slideLayout" Target="../slideLayouts/slideLayout24.xml"/><Relationship Id="rId5" Type="http://schemas.openxmlformats.org/officeDocument/2006/relationships/image" Target="../media/image5.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link.springer.com/book/10.1007%2F978-1-4939-2122-5" TargetMode="External"/><Relationship Id="rId1" Type="http://schemas.openxmlformats.org/officeDocument/2006/relationships/slideLayout" Target="../slideLayouts/slideLayout24.xml"/><Relationship Id="rId5" Type="http://schemas.openxmlformats.org/officeDocument/2006/relationships/image" Target="../media/image5.jpe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ink.springer.com/book/10.1007%2F978-1-4939-2122-5" TargetMode="External"/><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hyperlink" Target="https://www.darkhorseanalytics.com/portfolio/2016/1/7/data-looks-better-naked-clear-off-the-table" TargetMode="External"/><Relationship Id="rId2" Type="http://schemas.openxmlformats.org/officeDocument/2006/relationships/image" Target="../media/image28.gif"/><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hyperlink" Target="https://color.adobe.com/pt/create/color-wheel" TargetMode="External"/><Relationship Id="rId2" Type="http://schemas.openxmlformats.org/officeDocument/2006/relationships/image" Target="../media/image29.png"/><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hyperlink" Target="https://www.iconfinder.com/" TargetMode="External"/><Relationship Id="rId2" Type="http://schemas.openxmlformats.org/officeDocument/2006/relationships/image" Target="../media/image30.png"/><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thenounproject.com/" TargetMode="External"/><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iconarchive.com/" TargetMode="External"/><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hyperlink" Target="https://www.pexels.com/" TargetMode="External"/><Relationship Id="rId2" Type="http://schemas.openxmlformats.org/officeDocument/2006/relationships/image" Target="../media/image33.png"/><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unsplash.com/" TargetMode="External"/><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stocksnap.io/" TargetMode="External"/><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4.xml"/><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7.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png"/><Relationship Id="rId4" Type="http://schemas.openxmlformats.org/officeDocument/2006/relationships/image" Target="../media/image4.jp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jpe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jpe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mailto:labdata@fia.com.br&#160;" TargetMode="Externa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39.jpeg"/></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36.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4.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36.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4.xml"/><Relationship Id="rId5" Type="http://schemas.openxmlformats.org/officeDocument/2006/relationships/image" Target="../media/image5.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1" name="Picture 2" descr="Selective Focus Photography of Work Hard Dream Big Texts on Clear Glass Wall">
            <a:extLst>
              <a:ext uri="{FF2B5EF4-FFF2-40B4-BE49-F238E27FC236}">
                <a16:creationId xmlns:a16="http://schemas.microsoft.com/office/drawing/2014/main" id="{0584F6E8-66C8-4C0E-B406-505CC613CC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
          <a:stretch/>
        </p:blipFill>
        <p:spPr bwMode="auto">
          <a:xfrm>
            <a:off x="3743366" y="27968"/>
            <a:ext cx="8457293" cy="6823359"/>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pic>
        <p:nvPicPr>
          <p:cNvPr id="14" name="Google Shape;62;p13">
            <a:extLst>
              <a:ext uri="{FF2B5EF4-FFF2-40B4-BE49-F238E27FC236}">
                <a16:creationId xmlns:a16="http://schemas.microsoft.com/office/drawing/2014/main" id="{36603DFB-8F0B-4DA6-B6E3-1EB91A394022}"/>
              </a:ext>
            </a:extLst>
          </p:cNvPr>
          <p:cNvPicPr preferRelativeResize="0"/>
          <p:nvPr/>
        </p:nvPicPr>
        <p:blipFill>
          <a:blip r:embed="rId5">
            <a:alphaModFix/>
          </a:blip>
          <a:stretch>
            <a:fillRect/>
          </a:stretch>
        </p:blipFill>
        <p:spPr>
          <a:xfrm flipH="1">
            <a:off x="5325530" y="1708094"/>
            <a:ext cx="6845633" cy="5143500"/>
          </a:xfrm>
          <a:prstGeom prst="rect">
            <a:avLst/>
          </a:prstGeom>
          <a:noFill/>
          <a:ln>
            <a:noFill/>
          </a:ln>
        </p:spPr>
      </p:pic>
      <p:sp>
        <p:nvSpPr>
          <p:cNvPr id="64" name="Google Shape;64;p13"/>
          <p:cNvSpPr txBox="1"/>
          <p:nvPr/>
        </p:nvSpPr>
        <p:spPr>
          <a:xfrm>
            <a:off x="494631" y="5630388"/>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Dia/mês/ano (data da entrega)</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590499"/>
            <a:ext cx="5769507" cy="1180965"/>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en-US" sz="2400" dirty="0" err="1"/>
              <a:t>Preparação</a:t>
            </a:r>
            <a:r>
              <a:rPr lang="en-US" sz="2400" dirty="0"/>
              <a:t> para o TCC</a:t>
            </a:r>
          </a:p>
          <a:p>
            <a:r>
              <a:rPr lang="da-DK" b="0" dirty="0">
                <a:solidFill>
                  <a:srgbClr val="434343"/>
                </a:solidFill>
              </a:rPr>
              <a:t>Dicas para uma apresentação espetacular </a:t>
            </a:r>
          </a:p>
          <a:p>
            <a:endParaRPr lang="da-DK" sz="1600" b="0" dirty="0">
              <a:solidFill>
                <a:schemeClr val="bg1"/>
              </a:solidFill>
            </a:endParaRPr>
          </a:p>
          <a:p>
            <a:endParaRPr lang="en-US" sz="1600" b="0" dirty="0">
              <a:solidFill>
                <a:schemeClr val="bg1"/>
              </a:solidFill>
            </a:endParaRPr>
          </a:p>
        </p:txBody>
      </p:sp>
      <p:pic>
        <p:nvPicPr>
          <p:cNvPr id="20" name="Imagem 19">
            <a:extLst>
              <a:ext uri="{FF2B5EF4-FFF2-40B4-BE49-F238E27FC236}">
                <a16:creationId xmlns:a16="http://schemas.microsoft.com/office/drawing/2014/main" id="{4C5EEAC4-B5D4-47CE-97F1-92B7D34290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37495" y="4782876"/>
            <a:ext cx="1907374" cy="366795"/>
          </a:xfrm>
          <a:prstGeom prst="roundRect">
            <a:avLst/>
          </a:prstGeom>
        </p:spPr>
      </p:pic>
    </p:spTree>
    <p:extLst>
      <p:ext uri="{BB962C8B-B14F-4D97-AF65-F5344CB8AC3E}">
        <p14:creationId xmlns:p14="http://schemas.microsoft.com/office/powerpoint/2010/main" val="2345649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15252" y="379620"/>
            <a:ext cx="41861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9" name="Title Placeholder 1">
            <a:extLst>
              <a:ext uri="{FF2B5EF4-FFF2-40B4-BE49-F238E27FC236}">
                <a16:creationId xmlns:a16="http://schemas.microsoft.com/office/drawing/2014/main" id="{67C4C2A8-7250-4293-A48B-B828DB517C8A}"/>
              </a:ext>
            </a:extLst>
          </p:cNvPr>
          <p:cNvSpPr txBox="1">
            <a:spLocks/>
          </p:cNvSpPr>
          <p:nvPr/>
        </p:nvSpPr>
        <p:spPr>
          <a:xfrm>
            <a:off x="176513" y="112935"/>
            <a:ext cx="10768577"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Escolha</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gráfico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acordo</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seus</a:t>
            </a:r>
            <a:r>
              <a:rPr lang="en-US" dirty="0">
                <a:solidFill>
                  <a:srgbClr val="434343"/>
                </a:solidFill>
                <a:latin typeface="Open Sans" panose="020B0604020202020204" charset="0"/>
                <a:ea typeface="Open Sans" panose="020B0604020202020204" charset="0"/>
                <a:cs typeface="Open Sans" panose="020B0604020202020204" charset="0"/>
              </a:rPr>
              <a:t> dados e </a:t>
            </a:r>
            <a:r>
              <a:rPr lang="en-US" dirty="0" err="1">
                <a:solidFill>
                  <a:srgbClr val="434343"/>
                </a:solidFill>
                <a:latin typeface="Open Sans" panose="020B0604020202020204" charset="0"/>
                <a:ea typeface="Open Sans" panose="020B0604020202020204" charset="0"/>
                <a:cs typeface="Open Sans" panose="020B0604020202020204" charset="0"/>
              </a:rPr>
              <a:t>objetivos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sp>
        <p:nvSpPr>
          <p:cNvPr id="7" name="Retângulo 6">
            <a:extLst>
              <a:ext uri="{FF2B5EF4-FFF2-40B4-BE49-F238E27FC236}">
                <a16:creationId xmlns:a16="http://schemas.microsoft.com/office/drawing/2014/main" id="{B5163CEC-F983-43DD-B866-156039654E48}"/>
              </a:ext>
            </a:extLst>
          </p:cNvPr>
          <p:cNvSpPr/>
          <p:nvPr/>
        </p:nvSpPr>
        <p:spPr>
          <a:xfrm>
            <a:off x="793422" y="6468066"/>
            <a:ext cx="4204356" cy="276999"/>
          </a:xfrm>
          <a:prstGeom prst="rect">
            <a:avLst/>
          </a:prstGeom>
        </p:spPr>
        <p:txBody>
          <a:bodyPr wrap="none">
            <a:spAutoFit/>
          </a:bodyPr>
          <a:lstStyle/>
          <a:p>
            <a:r>
              <a:rPr lang="pt-BR" sz="1200" dirty="0">
                <a:latin typeface="Open Sans" panose="020B0604020202020204"/>
                <a:hlinkClick r:id="rId2"/>
              </a:rPr>
              <a:t>https://looker.com/blog/different-types-graphs-charts-uses</a:t>
            </a:r>
            <a:endParaRPr lang="pt-BR" sz="1200" dirty="0">
              <a:latin typeface="Open Sans" panose="020B0604020202020204"/>
            </a:endParaRPr>
          </a:p>
        </p:txBody>
      </p:sp>
      <p:pic>
        <p:nvPicPr>
          <p:cNvPr id="1028" name="Picture 4">
            <a:extLst>
              <a:ext uri="{FF2B5EF4-FFF2-40B4-BE49-F238E27FC236}">
                <a16:creationId xmlns:a16="http://schemas.microsoft.com/office/drawing/2014/main" id="{D2E78BDC-4D7E-4C06-A859-975F8E934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13" y="786951"/>
            <a:ext cx="10228777" cy="5752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934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944722"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Simplicidade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será</a:t>
            </a:r>
            <a:r>
              <a:rPr lang="en-US" dirty="0">
                <a:solidFill>
                  <a:srgbClr val="434343"/>
                </a:solidFill>
                <a:latin typeface="Open Sans" panose="020B0604020202020204" charset="0"/>
                <a:ea typeface="Open Sans" panose="020B0604020202020204" charset="0"/>
                <a:cs typeface="Open Sans" panose="020B0604020202020204" charset="0"/>
              </a:rPr>
              <a:t> sua </a:t>
            </a:r>
            <a:r>
              <a:rPr lang="en-US" dirty="0" err="1">
                <a:solidFill>
                  <a:srgbClr val="434343"/>
                </a:solidFill>
                <a:latin typeface="Open Sans" panose="020B0604020202020204" charset="0"/>
                <a:ea typeface="Open Sans" panose="020B0604020202020204" charset="0"/>
                <a:cs typeface="Open Sans" panose="020B0604020202020204" charset="0"/>
              </a:rPr>
              <a:t>maior</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sofisticação</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sp>
        <p:nvSpPr>
          <p:cNvPr id="2" name="Retângulo 1">
            <a:extLst>
              <a:ext uri="{FF2B5EF4-FFF2-40B4-BE49-F238E27FC236}">
                <a16:creationId xmlns:a16="http://schemas.microsoft.com/office/drawing/2014/main" id="{307F5D92-8386-4510-9981-01EB679FF765}"/>
              </a:ext>
            </a:extLst>
          </p:cNvPr>
          <p:cNvSpPr/>
          <p:nvPr/>
        </p:nvSpPr>
        <p:spPr>
          <a:xfrm>
            <a:off x="3523729" y="6079350"/>
            <a:ext cx="5749779" cy="276999"/>
          </a:xfrm>
          <a:prstGeom prst="rect">
            <a:avLst/>
          </a:prstGeom>
        </p:spPr>
        <p:txBody>
          <a:bodyPr wrap="none">
            <a:spAutoFit/>
          </a:bodyPr>
          <a:lstStyle/>
          <a:p>
            <a:r>
              <a:rPr lang="pt-BR" sz="1200" dirty="0">
                <a:latin typeface="Open Sans" panose="020B0604020202020204"/>
                <a:hlinkClick r:id="rId2"/>
              </a:rPr>
              <a:t>https://www.darkhorseanalytics.com/portfolio/data-looks-better-naked-bar-charts</a:t>
            </a:r>
            <a:endParaRPr lang="pt-BR" sz="1200" dirty="0">
              <a:latin typeface="Open Sans" panose="020B0604020202020204"/>
            </a:endParaRPr>
          </a:p>
        </p:txBody>
      </p:sp>
      <p:pic>
        <p:nvPicPr>
          <p:cNvPr id="7170" name="Picture 2">
            <a:extLst>
              <a:ext uri="{FF2B5EF4-FFF2-40B4-BE49-F238E27FC236}">
                <a16:creationId xmlns:a16="http://schemas.microsoft.com/office/drawing/2014/main" id="{3BBE7B66-DE0E-4434-BBFD-BD3BCDE7B6D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98618" y="945120"/>
            <a:ext cx="7200000" cy="5175000"/>
          </a:xfrm>
          <a:prstGeom prst="rect">
            <a:avLst/>
          </a:prstGeom>
          <a:noFill/>
          <a:extLst>
            <a:ext uri="{909E8E84-426E-40DD-AFC4-6F175D3DCCD1}">
              <a14:hiddenFill xmlns:a14="http://schemas.microsoft.com/office/drawing/2010/main">
                <a:solidFill>
                  <a:srgbClr val="FFFFFF"/>
                </a:solidFill>
              </a14:hiddenFill>
            </a:ext>
          </a:extLst>
        </p:spPr>
      </p:pic>
      <p:sp>
        <p:nvSpPr>
          <p:cNvPr id="9" name="Espaço Reservado para Número de Slide 4">
            <a:extLst>
              <a:ext uri="{FF2B5EF4-FFF2-40B4-BE49-F238E27FC236}">
                <a16:creationId xmlns:a16="http://schemas.microsoft.com/office/drawing/2014/main" id="{79D4BF22-C779-4B6D-9898-AD47BCE809CA}"/>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0" name="Pentágono 9">
            <a:extLst>
              <a:ext uri="{FF2B5EF4-FFF2-40B4-BE49-F238E27FC236}">
                <a16:creationId xmlns:a16="http://schemas.microsoft.com/office/drawing/2014/main" id="{2DBFC6BF-94E5-4403-BEA3-AB00221E0D1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1" name="Imagem 10">
            <a:extLst>
              <a:ext uri="{FF2B5EF4-FFF2-40B4-BE49-F238E27FC236}">
                <a16:creationId xmlns:a16="http://schemas.microsoft.com/office/drawing/2014/main" id="{D07E4B07-DCF0-418D-BC88-318942073E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1387916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9" name="Title Placeholder 1">
            <a:extLst>
              <a:ext uri="{FF2B5EF4-FFF2-40B4-BE49-F238E27FC236}">
                <a16:creationId xmlns:a16="http://schemas.microsoft.com/office/drawing/2014/main" id="{446C6815-D88A-4580-AC1E-58DF2E801A7F}"/>
              </a:ext>
            </a:extLst>
          </p:cNvPr>
          <p:cNvSpPr txBox="1">
            <a:spLocks/>
          </p:cNvSpPr>
          <p:nvPr/>
        </p:nvSpPr>
        <p:spPr>
          <a:xfrm>
            <a:off x="176514" y="112935"/>
            <a:ext cx="2719086"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Matrizer</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Gráficos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pic>
        <p:nvPicPr>
          <p:cNvPr id="2050" name="Picture 2">
            <a:extLst>
              <a:ext uri="{FF2B5EF4-FFF2-40B4-BE49-F238E27FC236}">
                <a16:creationId xmlns:a16="http://schemas.microsoft.com/office/drawing/2014/main" id="{30AD63BB-778D-405B-A227-2DC6CB6FF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269" y="1113404"/>
            <a:ext cx="4680000" cy="46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D5EB9F-2F9F-41AF-A8E2-4FCAD0D84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640" y="1113404"/>
            <a:ext cx="4680000" cy="468000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81B44FC3-0338-4185-A701-44BC38B84DE6}"/>
              </a:ext>
            </a:extLst>
          </p:cNvPr>
          <p:cNvSpPr/>
          <p:nvPr/>
        </p:nvSpPr>
        <p:spPr>
          <a:xfrm>
            <a:off x="778269" y="5942139"/>
            <a:ext cx="5123262" cy="276999"/>
          </a:xfrm>
          <a:prstGeom prst="rect">
            <a:avLst/>
          </a:prstGeom>
        </p:spPr>
        <p:txBody>
          <a:bodyPr wrap="none">
            <a:spAutoFit/>
          </a:bodyPr>
          <a:lstStyle/>
          <a:p>
            <a:r>
              <a:rPr lang="pt-BR" sz="1200" dirty="0">
                <a:latin typeface="Open Sans" panose="020B0604020202020204"/>
                <a:hlinkClick r:id="rId4"/>
              </a:rPr>
              <a:t>https://www.r-graph-gallery.com/199-correlation-matrix-with-ggally.html</a:t>
            </a:r>
            <a:endParaRPr lang="pt-BR" sz="1200" dirty="0">
              <a:latin typeface="Open Sans" panose="020B0604020202020204"/>
            </a:endParaRPr>
          </a:p>
        </p:txBody>
      </p:sp>
      <p:sp>
        <p:nvSpPr>
          <p:cNvPr id="10" name="Espaço Reservado para Número de Slide 4">
            <a:extLst>
              <a:ext uri="{FF2B5EF4-FFF2-40B4-BE49-F238E27FC236}">
                <a16:creationId xmlns:a16="http://schemas.microsoft.com/office/drawing/2014/main" id="{FA5D691C-0601-4F5A-B139-15E9A43EBC3E}"/>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1" name="Pentágono 10">
            <a:extLst>
              <a:ext uri="{FF2B5EF4-FFF2-40B4-BE49-F238E27FC236}">
                <a16:creationId xmlns:a16="http://schemas.microsoft.com/office/drawing/2014/main" id="{3C7B81FC-1890-4E48-9A83-ACF0F698A822}"/>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2" name="Imagem 11">
            <a:extLst>
              <a:ext uri="{FF2B5EF4-FFF2-40B4-BE49-F238E27FC236}">
                <a16:creationId xmlns:a16="http://schemas.microsoft.com/office/drawing/2014/main" id="{EB467026-1F32-4C55-9413-F5C11E2DFE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3351434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55BAF731-EFF3-46D2-8B33-5641A702F194}"/>
              </a:ext>
            </a:extLst>
          </p:cNvPr>
          <p:cNvSpPr/>
          <p:nvPr/>
        </p:nvSpPr>
        <p:spPr>
          <a:xfrm>
            <a:off x="0" y="1947064"/>
            <a:ext cx="4943906" cy="1225627"/>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2" name="Retângulo 1">
            <a:extLst>
              <a:ext uri="{FF2B5EF4-FFF2-40B4-BE49-F238E27FC236}">
                <a16:creationId xmlns:a16="http://schemas.microsoft.com/office/drawing/2014/main" id="{391DC8B5-705E-4023-A38E-C91763FF8035}"/>
              </a:ext>
            </a:extLst>
          </p:cNvPr>
          <p:cNvSpPr/>
          <p:nvPr/>
        </p:nvSpPr>
        <p:spPr>
          <a:xfrm>
            <a:off x="5617554" y="4783471"/>
            <a:ext cx="4485330" cy="461665"/>
          </a:xfrm>
          <a:prstGeom prst="rect">
            <a:avLst/>
          </a:prstGeom>
        </p:spPr>
        <p:txBody>
          <a:bodyPr wrap="none">
            <a:spAutoFit/>
          </a:bodyPr>
          <a:lstStyle/>
          <a:p>
            <a:r>
              <a:rPr lang="pt-BR" sz="1200" dirty="0">
                <a:solidFill>
                  <a:srgbClr val="02BAB1"/>
                </a:solidFill>
                <a:latin typeface="Open Sans" panose="020B0604020202020204"/>
                <a:hlinkClick r:id="rId2"/>
              </a:rPr>
              <a:t>https://link.springer.com/book/10.1007%2F978-1-4939-2122-5</a:t>
            </a:r>
            <a:r>
              <a:rPr lang="pt-BR" sz="1200" dirty="0">
                <a:solidFill>
                  <a:srgbClr val="02BAB1"/>
                </a:solidFill>
                <a:latin typeface="Open Sans" panose="020B0604020202020204"/>
              </a:rPr>
              <a:t> </a:t>
            </a:r>
          </a:p>
          <a:p>
            <a:r>
              <a:rPr lang="pt-BR" sz="1200" dirty="0">
                <a:solidFill>
                  <a:srgbClr val="02BAB1"/>
                </a:solidFill>
                <a:latin typeface="Open Sans" panose="020B0604020202020204"/>
              </a:rPr>
              <a:t>Página - 859</a:t>
            </a:r>
          </a:p>
        </p:txBody>
      </p:sp>
      <p:sp>
        <p:nvSpPr>
          <p:cNvPr id="18" name="Title Placeholder 1">
            <a:extLst>
              <a:ext uri="{FF2B5EF4-FFF2-40B4-BE49-F238E27FC236}">
                <a16:creationId xmlns:a16="http://schemas.microsoft.com/office/drawing/2014/main" id="{472DA152-94B6-4212-8383-58946CBAE45A}"/>
              </a:ext>
            </a:extLst>
          </p:cNvPr>
          <p:cNvSpPr txBox="1">
            <a:spLocks/>
          </p:cNvSpPr>
          <p:nvPr/>
        </p:nvSpPr>
        <p:spPr>
          <a:xfrm>
            <a:off x="176514" y="112935"/>
            <a:ext cx="4628244"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Definição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dos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gráficos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sp>
        <p:nvSpPr>
          <p:cNvPr id="19" name="Retângulo 18">
            <a:extLst>
              <a:ext uri="{FF2B5EF4-FFF2-40B4-BE49-F238E27FC236}">
                <a16:creationId xmlns:a16="http://schemas.microsoft.com/office/drawing/2014/main" id="{9B9C0445-E19E-47AB-9300-F374B5D9D508}"/>
              </a:ext>
            </a:extLst>
          </p:cNvPr>
          <p:cNvSpPr/>
          <p:nvPr/>
        </p:nvSpPr>
        <p:spPr>
          <a:xfrm>
            <a:off x="139148" y="2129431"/>
            <a:ext cx="4665610" cy="83099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panose="020B0604020202020204" charset="0"/>
                <a:ea typeface="Open Sans" panose="020B0604020202020204" charset="0"/>
                <a:cs typeface="Open Sans" panose="020B0604020202020204" charset="0"/>
              </a:rPr>
              <a:t>Utilizar gráficos com boa definição</a:t>
            </a:r>
          </a:p>
          <a:p>
            <a:pPr marR="0" lvl="0" algn="l" defTabSz="914400" rtl="0" eaLnBrk="1" fontAlgn="auto" latinLnBrk="0" hangingPunct="1">
              <a:lnSpc>
                <a:spcPct val="100000"/>
              </a:lnSpc>
              <a:spcBef>
                <a:spcPts val="0"/>
              </a:spcBef>
              <a:spcAft>
                <a:spcPts val="0"/>
              </a:spcAft>
              <a:buClrTx/>
              <a:buSzTx/>
              <a:tabLst/>
              <a:defRPr/>
            </a:pPr>
            <a:endParaRPr lang="pt-BR" sz="1200" dirty="0">
              <a:solidFill>
                <a:srgbClr val="434343"/>
              </a:solidFill>
              <a:latin typeface="Open Sans" panose="020B0604020202020204" charset="0"/>
              <a:ea typeface="Open Sans" panose="020B0604020202020204" charset="0"/>
              <a:cs typeface="Open Sans" panose="020B06040202020202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Na ilustração ao lado, utilizando o R, é sugerido gravar o gráfico como PDF, por exemplo. </a:t>
            </a:r>
          </a:p>
        </p:txBody>
      </p:sp>
      <p:sp>
        <p:nvSpPr>
          <p:cNvPr id="23" name="Espaço Reservado para Número de Slide 4">
            <a:extLst>
              <a:ext uri="{FF2B5EF4-FFF2-40B4-BE49-F238E27FC236}">
                <a16:creationId xmlns:a16="http://schemas.microsoft.com/office/drawing/2014/main" id="{6BFE37DB-5F8B-4F5F-854B-DCF519073DE5}"/>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4" name="Pentágono 23">
            <a:extLst>
              <a:ext uri="{FF2B5EF4-FFF2-40B4-BE49-F238E27FC236}">
                <a16:creationId xmlns:a16="http://schemas.microsoft.com/office/drawing/2014/main" id="{7A2F0815-DD01-4A76-8B2C-4C7DEE870EC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5CD5D85E-A8B7-49B5-AF9A-60FB3197CEA3}"/>
              </a:ext>
            </a:extLst>
          </p:cNvPr>
          <p:cNvPicPr>
            <a:picLocks noChangeAspect="1"/>
          </p:cNvPicPr>
          <p:nvPr/>
        </p:nvPicPr>
        <p:blipFill rotWithShape="1">
          <a:blip r:embed="rId3"/>
          <a:srcRect l="4885" t="25442" r="83978" b="45266"/>
          <a:stretch/>
        </p:blipFill>
        <p:spPr>
          <a:xfrm>
            <a:off x="5695787" y="5284266"/>
            <a:ext cx="855845" cy="1265630"/>
          </a:xfrm>
          <a:prstGeom prst="rect">
            <a:avLst/>
          </a:prstGeom>
        </p:spPr>
      </p:pic>
      <p:pic>
        <p:nvPicPr>
          <p:cNvPr id="7" name="Imagem 6">
            <a:extLst>
              <a:ext uri="{FF2B5EF4-FFF2-40B4-BE49-F238E27FC236}">
                <a16:creationId xmlns:a16="http://schemas.microsoft.com/office/drawing/2014/main" id="{E780A4AF-3C70-48F9-8BD9-41EA7DDE4363}"/>
              </a:ext>
            </a:extLst>
          </p:cNvPr>
          <p:cNvPicPr>
            <a:picLocks noChangeAspect="1"/>
          </p:cNvPicPr>
          <p:nvPr/>
        </p:nvPicPr>
        <p:blipFill rotWithShape="1">
          <a:blip r:embed="rId4"/>
          <a:srcRect l="34203" t="23505" r="34092" b="16953"/>
          <a:stretch/>
        </p:blipFill>
        <p:spPr>
          <a:xfrm>
            <a:off x="5589844" y="448106"/>
            <a:ext cx="4146665" cy="4378312"/>
          </a:xfrm>
          <a:prstGeom prst="rect">
            <a:avLst/>
          </a:prstGeom>
        </p:spPr>
      </p:pic>
      <p:pic>
        <p:nvPicPr>
          <p:cNvPr id="12" name="Imagem 11">
            <a:extLst>
              <a:ext uri="{FF2B5EF4-FFF2-40B4-BE49-F238E27FC236}">
                <a16:creationId xmlns:a16="http://schemas.microsoft.com/office/drawing/2014/main" id="{ED35183B-9D02-496A-86AB-11A91B6546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3521903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55BAF731-EFF3-46D2-8B33-5641A702F194}"/>
              </a:ext>
            </a:extLst>
          </p:cNvPr>
          <p:cNvSpPr/>
          <p:nvPr/>
        </p:nvSpPr>
        <p:spPr>
          <a:xfrm>
            <a:off x="0" y="1947064"/>
            <a:ext cx="4943906" cy="148193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2" name="Retângulo 1">
            <a:extLst>
              <a:ext uri="{FF2B5EF4-FFF2-40B4-BE49-F238E27FC236}">
                <a16:creationId xmlns:a16="http://schemas.microsoft.com/office/drawing/2014/main" id="{391DC8B5-705E-4023-A38E-C91763FF8035}"/>
              </a:ext>
            </a:extLst>
          </p:cNvPr>
          <p:cNvSpPr/>
          <p:nvPr/>
        </p:nvSpPr>
        <p:spPr>
          <a:xfrm>
            <a:off x="5617554" y="4783471"/>
            <a:ext cx="4485330" cy="461665"/>
          </a:xfrm>
          <a:prstGeom prst="rect">
            <a:avLst/>
          </a:prstGeom>
        </p:spPr>
        <p:txBody>
          <a:bodyPr wrap="none">
            <a:spAutoFit/>
          </a:bodyPr>
          <a:lstStyle/>
          <a:p>
            <a:r>
              <a:rPr lang="pt-BR" sz="1200" dirty="0">
                <a:solidFill>
                  <a:srgbClr val="02BAB1"/>
                </a:solidFill>
                <a:latin typeface="Open Sans" panose="020B0604020202020204"/>
                <a:hlinkClick r:id="rId2"/>
              </a:rPr>
              <a:t>https://link.springer.com/book/10.1007%2F978-1-4939-2122-5</a:t>
            </a:r>
            <a:r>
              <a:rPr lang="pt-BR" sz="1200" dirty="0">
                <a:solidFill>
                  <a:srgbClr val="02BAB1"/>
                </a:solidFill>
                <a:latin typeface="Open Sans" panose="020B0604020202020204"/>
              </a:rPr>
              <a:t> </a:t>
            </a:r>
          </a:p>
          <a:p>
            <a:r>
              <a:rPr lang="pt-BR" sz="1200" dirty="0">
                <a:solidFill>
                  <a:srgbClr val="02BAB1"/>
                </a:solidFill>
                <a:latin typeface="Open Sans" panose="020B0604020202020204"/>
              </a:rPr>
              <a:t>Página - 856</a:t>
            </a:r>
          </a:p>
        </p:txBody>
      </p:sp>
      <p:sp>
        <p:nvSpPr>
          <p:cNvPr id="18" name="Title Placeholder 1">
            <a:extLst>
              <a:ext uri="{FF2B5EF4-FFF2-40B4-BE49-F238E27FC236}">
                <a16:creationId xmlns:a16="http://schemas.microsoft.com/office/drawing/2014/main" id="{472DA152-94B6-4212-8383-58946CBAE45A}"/>
              </a:ext>
            </a:extLst>
          </p:cNvPr>
          <p:cNvSpPr txBox="1">
            <a:spLocks/>
          </p:cNvSpPr>
          <p:nvPr/>
        </p:nvSpPr>
        <p:spPr>
          <a:xfrm>
            <a:off x="176514" y="112935"/>
            <a:ext cx="4628244"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Cuidado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com Output dos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Softwares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sp>
        <p:nvSpPr>
          <p:cNvPr id="19" name="Retângulo 18">
            <a:extLst>
              <a:ext uri="{FF2B5EF4-FFF2-40B4-BE49-F238E27FC236}">
                <a16:creationId xmlns:a16="http://schemas.microsoft.com/office/drawing/2014/main" id="{9B9C0445-E19E-47AB-9300-F374B5D9D508}"/>
              </a:ext>
            </a:extLst>
          </p:cNvPr>
          <p:cNvSpPr/>
          <p:nvPr/>
        </p:nvSpPr>
        <p:spPr>
          <a:xfrm>
            <a:off x="139148" y="2129431"/>
            <a:ext cx="4665610"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Ess</a:t>
            </a:r>
            <a:r>
              <a:rPr lang="pt-BR" sz="1200" dirty="0">
                <a:solidFill>
                  <a:srgbClr val="434343"/>
                </a:solidFill>
                <a:latin typeface="Open Sans" panose="020B0604020202020204" charset="0"/>
                <a:ea typeface="Open Sans" panose="020B0604020202020204" charset="0"/>
                <a:cs typeface="Open Sans" panose="020B0604020202020204" charset="0"/>
              </a:rPr>
              <a:t>e tipo de tabela (output de modelo) não deve fazer parte da apresentação executiva, mesmo se formatado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panose="020B0604020202020204" charset="0"/>
                <a:ea typeface="Open Sans" panose="020B0604020202020204" charset="0"/>
                <a:cs typeface="Open Sans" panose="020B0604020202020204" charset="0"/>
              </a:rPr>
              <a:t>Levar os resultados mais pertinentes para o negócio para outro editor, relacionando com as conclusões</a:t>
            </a:r>
            <a:endPar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3" name="Espaço Reservado para Número de Slide 4">
            <a:extLst>
              <a:ext uri="{FF2B5EF4-FFF2-40B4-BE49-F238E27FC236}">
                <a16:creationId xmlns:a16="http://schemas.microsoft.com/office/drawing/2014/main" id="{6BFE37DB-5F8B-4F5F-854B-DCF519073DE5}"/>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4" name="Pentágono 23">
            <a:extLst>
              <a:ext uri="{FF2B5EF4-FFF2-40B4-BE49-F238E27FC236}">
                <a16:creationId xmlns:a16="http://schemas.microsoft.com/office/drawing/2014/main" id="{7A2F0815-DD01-4A76-8B2C-4C7DEE870EC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4" name="Imagem 3">
            <a:extLst>
              <a:ext uri="{FF2B5EF4-FFF2-40B4-BE49-F238E27FC236}">
                <a16:creationId xmlns:a16="http://schemas.microsoft.com/office/drawing/2014/main" id="{23F52650-572C-4680-9799-7A29205ADC83}"/>
              </a:ext>
            </a:extLst>
          </p:cNvPr>
          <p:cNvPicPr>
            <a:picLocks noChangeAspect="1"/>
          </p:cNvPicPr>
          <p:nvPr/>
        </p:nvPicPr>
        <p:blipFill rotWithShape="1">
          <a:blip r:embed="rId3"/>
          <a:srcRect l="31136" t="47560" r="32074" b="14082"/>
          <a:stretch/>
        </p:blipFill>
        <p:spPr>
          <a:xfrm>
            <a:off x="5403272" y="1480038"/>
            <a:ext cx="6026730" cy="3365181"/>
          </a:xfrm>
          <a:prstGeom prst="rect">
            <a:avLst/>
          </a:prstGeom>
        </p:spPr>
      </p:pic>
      <p:pic>
        <p:nvPicPr>
          <p:cNvPr id="5" name="Imagem 4">
            <a:extLst>
              <a:ext uri="{FF2B5EF4-FFF2-40B4-BE49-F238E27FC236}">
                <a16:creationId xmlns:a16="http://schemas.microsoft.com/office/drawing/2014/main" id="{5CD5D85E-A8B7-49B5-AF9A-60FB3197CEA3}"/>
              </a:ext>
            </a:extLst>
          </p:cNvPr>
          <p:cNvPicPr>
            <a:picLocks noChangeAspect="1"/>
          </p:cNvPicPr>
          <p:nvPr/>
        </p:nvPicPr>
        <p:blipFill rotWithShape="1">
          <a:blip r:embed="rId4"/>
          <a:srcRect l="4885" t="25442" r="83978" b="45266"/>
          <a:stretch/>
        </p:blipFill>
        <p:spPr>
          <a:xfrm>
            <a:off x="5695787" y="5284266"/>
            <a:ext cx="855845" cy="1265630"/>
          </a:xfrm>
          <a:prstGeom prst="rect">
            <a:avLst/>
          </a:prstGeom>
        </p:spPr>
      </p:pic>
      <p:pic>
        <p:nvPicPr>
          <p:cNvPr id="12" name="Imagem 11">
            <a:extLst>
              <a:ext uri="{FF2B5EF4-FFF2-40B4-BE49-F238E27FC236}">
                <a16:creationId xmlns:a16="http://schemas.microsoft.com/office/drawing/2014/main" id="{961D2C60-45F5-46AD-B4FA-5468DFF93CD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320706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55BAF731-EFF3-46D2-8B33-5641A702F194}"/>
              </a:ext>
            </a:extLst>
          </p:cNvPr>
          <p:cNvSpPr/>
          <p:nvPr/>
        </p:nvSpPr>
        <p:spPr>
          <a:xfrm>
            <a:off x="0" y="1947064"/>
            <a:ext cx="4943906" cy="148193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2" name="Retângulo 1">
            <a:extLst>
              <a:ext uri="{FF2B5EF4-FFF2-40B4-BE49-F238E27FC236}">
                <a16:creationId xmlns:a16="http://schemas.microsoft.com/office/drawing/2014/main" id="{391DC8B5-705E-4023-A38E-C91763FF8035}"/>
              </a:ext>
            </a:extLst>
          </p:cNvPr>
          <p:cNvSpPr/>
          <p:nvPr/>
        </p:nvSpPr>
        <p:spPr>
          <a:xfrm>
            <a:off x="5257336" y="5988815"/>
            <a:ext cx="4485330" cy="461665"/>
          </a:xfrm>
          <a:prstGeom prst="rect">
            <a:avLst/>
          </a:prstGeom>
        </p:spPr>
        <p:txBody>
          <a:bodyPr wrap="none">
            <a:spAutoFit/>
          </a:bodyPr>
          <a:lstStyle/>
          <a:p>
            <a:r>
              <a:rPr lang="pt-BR" sz="1200" dirty="0">
                <a:solidFill>
                  <a:srgbClr val="02BAB1"/>
                </a:solidFill>
                <a:latin typeface="Open Sans" panose="020B0604020202020204"/>
                <a:hlinkClick r:id="rId2"/>
              </a:rPr>
              <a:t>https://link.springer.com/book/10.1007%2F978-1-4939-2122-5</a:t>
            </a:r>
            <a:r>
              <a:rPr lang="pt-BR" sz="1200" dirty="0">
                <a:solidFill>
                  <a:srgbClr val="02BAB1"/>
                </a:solidFill>
                <a:latin typeface="Open Sans" panose="020B0604020202020204"/>
              </a:rPr>
              <a:t> </a:t>
            </a:r>
          </a:p>
          <a:p>
            <a:r>
              <a:rPr lang="pt-BR" sz="1200" dirty="0">
                <a:solidFill>
                  <a:srgbClr val="02BAB1"/>
                </a:solidFill>
                <a:latin typeface="Open Sans" panose="020B0604020202020204"/>
              </a:rPr>
              <a:t>Página - 854</a:t>
            </a:r>
          </a:p>
        </p:txBody>
      </p:sp>
      <p:sp>
        <p:nvSpPr>
          <p:cNvPr id="18" name="Title Placeholder 1">
            <a:extLst>
              <a:ext uri="{FF2B5EF4-FFF2-40B4-BE49-F238E27FC236}">
                <a16:creationId xmlns:a16="http://schemas.microsoft.com/office/drawing/2014/main" id="{472DA152-94B6-4212-8383-58946CBAE45A}"/>
              </a:ext>
            </a:extLst>
          </p:cNvPr>
          <p:cNvSpPr txBox="1">
            <a:spLocks/>
          </p:cNvSpPr>
          <p:nvPr/>
        </p:nvSpPr>
        <p:spPr>
          <a:xfrm>
            <a:off x="176514" y="112935"/>
            <a:ext cx="4628244" cy="713234"/>
          </a:xfrm>
          <a:prstGeom prst="rect">
            <a:avLst/>
          </a:prstGeom>
        </p:spPr>
        <p:txBody>
          <a:bodyPr vert="horz" lIns="91440" tIns="45720" rIns="91440" bIns="45720" rtlCol="0" anchor="ctr">
            <a:normAutofit fontScale="92500"/>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Cuidado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com Output dos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Softwares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GRÁFICOS</a:t>
            </a:r>
          </a:p>
        </p:txBody>
      </p:sp>
      <p:sp>
        <p:nvSpPr>
          <p:cNvPr id="19" name="Retângulo 18">
            <a:extLst>
              <a:ext uri="{FF2B5EF4-FFF2-40B4-BE49-F238E27FC236}">
                <a16:creationId xmlns:a16="http://schemas.microsoft.com/office/drawing/2014/main" id="{9B9C0445-E19E-47AB-9300-F374B5D9D508}"/>
              </a:ext>
            </a:extLst>
          </p:cNvPr>
          <p:cNvSpPr/>
          <p:nvPr/>
        </p:nvSpPr>
        <p:spPr>
          <a:xfrm>
            <a:off x="139148" y="2087866"/>
            <a:ext cx="4665610" cy="120032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Tomar cuidado com o “</a:t>
            </a:r>
            <a:r>
              <a:rPr kumimoji="0" lang="pt-BR" sz="12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copy</a:t>
            </a: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-paste” do output do software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panose="020B0604020202020204" charset="0"/>
                <a:ea typeface="Open Sans" panose="020B0604020202020204" charset="0"/>
                <a:cs typeface="Open Sans" panose="020B0604020202020204" charset="0"/>
              </a:rPr>
              <a:t>Revisar: fontes, alinhamento, mudança de milhar e casa decimal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Tradução de inglês para o </a:t>
            </a:r>
            <a:r>
              <a:rPr kumimoji="0" lang="pt-BR" sz="120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portug</a:t>
            </a:r>
            <a:r>
              <a:rPr lang="pt-BR" sz="1200" dirty="0" err="1">
                <a:solidFill>
                  <a:srgbClr val="434343"/>
                </a:solidFill>
                <a:latin typeface="Open Sans" panose="020B0604020202020204" charset="0"/>
                <a:ea typeface="Open Sans" panose="020B0604020202020204" charset="0"/>
                <a:cs typeface="Open Sans" panose="020B0604020202020204" charset="0"/>
              </a:rPr>
              <a:t>uês</a:t>
            </a:r>
            <a:endParaRPr lang="pt-BR" sz="1200" dirty="0">
              <a:solidFill>
                <a:srgbClr val="434343"/>
              </a:solidFill>
              <a:latin typeface="Open Sans" panose="020B0604020202020204" charset="0"/>
              <a:ea typeface="Open Sans" panose="020B0604020202020204" charset="0"/>
              <a:cs typeface="Open Sans" panose="020B060402020202020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OU elaborar uma nova tabela para apresentação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BR" sz="12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3" name="Imagem 2">
            <a:extLst>
              <a:ext uri="{FF2B5EF4-FFF2-40B4-BE49-F238E27FC236}">
                <a16:creationId xmlns:a16="http://schemas.microsoft.com/office/drawing/2014/main" id="{C00759ED-6105-4A8C-BE79-A6990CB0CA1B}"/>
              </a:ext>
            </a:extLst>
          </p:cNvPr>
          <p:cNvPicPr>
            <a:picLocks noChangeAspect="1"/>
          </p:cNvPicPr>
          <p:nvPr/>
        </p:nvPicPr>
        <p:blipFill rotWithShape="1">
          <a:blip r:embed="rId3"/>
          <a:srcRect l="27727" t="16145" r="28068" b="10890"/>
          <a:stretch/>
        </p:blipFill>
        <p:spPr>
          <a:xfrm>
            <a:off x="5070762" y="928254"/>
            <a:ext cx="5389419" cy="5001491"/>
          </a:xfrm>
          <a:prstGeom prst="rect">
            <a:avLst/>
          </a:prstGeom>
        </p:spPr>
      </p:pic>
      <p:sp>
        <p:nvSpPr>
          <p:cNvPr id="21" name="Retângulo 20">
            <a:extLst>
              <a:ext uri="{FF2B5EF4-FFF2-40B4-BE49-F238E27FC236}">
                <a16:creationId xmlns:a16="http://schemas.microsoft.com/office/drawing/2014/main" id="{482D92A0-0D95-48D8-BCC5-36803B4E8791}"/>
              </a:ext>
            </a:extLst>
          </p:cNvPr>
          <p:cNvSpPr/>
          <p:nvPr/>
        </p:nvSpPr>
        <p:spPr>
          <a:xfrm>
            <a:off x="0" y="4409092"/>
            <a:ext cx="4943906" cy="148193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id="{FFD3864F-F6D2-48AA-A7AE-C84379348B02}"/>
              </a:ext>
            </a:extLst>
          </p:cNvPr>
          <p:cNvSpPr/>
          <p:nvPr/>
        </p:nvSpPr>
        <p:spPr>
          <a:xfrm>
            <a:off x="139148" y="4605797"/>
            <a:ext cx="4665610"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Alinhar os números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panose="020B0604020202020204" charset="0"/>
                <a:ea typeface="Open Sans" panose="020B0604020202020204" charset="0"/>
                <a:cs typeface="Open Sans" panose="020B0604020202020204" charset="0"/>
              </a:rPr>
              <a:t>O lado</a:t>
            </a: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direito é melhor para comparar a magnitude dos números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rgbClr val="434343"/>
                </a:solidFill>
                <a:latin typeface="Open Sans" panose="020B0604020202020204" charset="0"/>
                <a:ea typeface="Open Sans" panose="020B0604020202020204" charset="0"/>
                <a:cs typeface="Open Sans" panose="020B0604020202020204" charset="0"/>
              </a:rPr>
              <a:t>Usar a quantidade mínima de casas decimais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OU às vezes até arredondar </a:t>
            </a:r>
            <a:r>
              <a:rPr lang="pt-BR" sz="1200" dirty="0">
                <a:solidFill>
                  <a:srgbClr val="434343"/>
                </a:solidFill>
                <a:latin typeface="Open Sans" panose="020B0604020202020204" charset="0"/>
                <a:ea typeface="Open Sans" panose="020B0604020202020204" charset="0"/>
                <a:cs typeface="Open Sans" panose="020B0604020202020204" charset="0"/>
              </a:rPr>
              <a:t>quando possível</a:t>
            </a:r>
            <a:endParaRPr kumimoji="0" lang="pt-BR" sz="12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3" name="Espaço Reservado para Número de Slide 4">
            <a:extLst>
              <a:ext uri="{FF2B5EF4-FFF2-40B4-BE49-F238E27FC236}">
                <a16:creationId xmlns:a16="http://schemas.microsoft.com/office/drawing/2014/main" id="{6BFE37DB-5F8B-4F5F-854B-DCF519073DE5}"/>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4" name="Pentágono 23">
            <a:extLst>
              <a:ext uri="{FF2B5EF4-FFF2-40B4-BE49-F238E27FC236}">
                <a16:creationId xmlns:a16="http://schemas.microsoft.com/office/drawing/2014/main" id="{7A2F0815-DD01-4A76-8B2C-4C7DEE870EC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3" name="Imagem 12">
            <a:extLst>
              <a:ext uri="{FF2B5EF4-FFF2-40B4-BE49-F238E27FC236}">
                <a16:creationId xmlns:a16="http://schemas.microsoft.com/office/drawing/2014/main" id="{E23B4946-91E8-453D-9C21-6026EF7227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19337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6146" name="Picture 2">
            <a:extLst>
              <a:ext uri="{FF2B5EF4-FFF2-40B4-BE49-F238E27FC236}">
                <a16:creationId xmlns:a16="http://schemas.microsoft.com/office/drawing/2014/main" id="{21B4D9F3-1791-4433-83AD-9540B4E0365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86441" y="783968"/>
            <a:ext cx="7193606" cy="5400000"/>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47480BD3-2399-41E4-9AF7-41C99DD26744}"/>
              </a:ext>
            </a:extLst>
          </p:cNvPr>
          <p:cNvSpPr/>
          <p:nvPr/>
        </p:nvSpPr>
        <p:spPr>
          <a:xfrm>
            <a:off x="2893763" y="6146544"/>
            <a:ext cx="6978962" cy="276999"/>
          </a:xfrm>
          <a:prstGeom prst="rect">
            <a:avLst/>
          </a:prstGeom>
        </p:spPr>
        <p:txBody>
          <a:bodyPr wrap="none">
            <a:spAutoFit/>
          </a:bodyPr>
          <a:lstStyle/>
          <a:p>
            <a:r>
              <a:rPr lang="pt-BR" sz="1200" dirty="0">
                <a:latin typeface="Open Sans" panose="020B0604020202020204"/>
                <a:hlinkClick r:id="rId3"/>
              </a:rPr>
              <a:t>https://www.darkhorseanalytics.com/portfolio/2016/1/7/data-looks-better-naked-clear-off-the-table</a:t>
            </a:r>
            <a:endParaRPr lang="pt-BR" sz="1200" dirty="0">
              <a:latin typeface="Open Sans" panose="020B0604020202020204"/>
            </a:endParaRPr>
          </a:p>
        </p:txBody>
      </p:sp>
      <p:sp>
        <p:nvSpPr>
          <p:cNvPr id="10" name="Title Placeholder 1">
            <a:extLst>
              <a:ext uri="{FF2B5EF4-FFF2-40B4-BE49-F238E27FC236}">
                <a16:creationId xmlns:a16="http://schemas.microsoft.com/office/drawing/2014/main" id="{FB08F95B-6A2C-4797-8E4C-7257074E9967}"/>
              </a:ext>
            </a:extLst>
          </p:cNvPr>
          <p:cNvSpPr txBox="1">
            <a:spLocks/>
          </p:cNvSpPr>
          <p:nvPr/>
        </p:nvSpPr>
        <p:spPr>
          <a:xfrm>
            <a:off x="176514" y="112935"/>
            <a:ext cx="6944722"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Minimalismo</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nas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tabelas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TABELAS</a:t>
            </a:r>
          </a:p>
        </p:txBody>
      </p:sp>
      <p:pic>
        <p:nvPicPr>
          <p:cNvPr id="9" name="Imagem 8">
            <a:extLst>
              <a:ext uri="{FF2B5EF4-FFF2-40B4-BE49-F238E27FC236}">
                <a16:creationId xmlns:a16="http://schemas.microsoft.com/office/drawing/2014/main" id="{2B03E419-EA7B-4F9E-8D02-F47CAB0632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3319162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 name="Imagem 1">
            <a:extLst>
              <a:ext uri="{FF2B5EF4-FFF2-40B4-BE49-F238E27FC236}">
                <a16:creationId xmlns:a16="http://schemas.microsoft.com/office/drawing/2014/main" id="{40030D7A-1786-4255-98A5-DCDB00C29718}"/>
              </a:ext>
            </a:extLst>
          </p:cNvPr>
          <p:cNvPicPr>
            <a:picLocks noChangeAspect="1"/>
          </p:cNvPicPr>
          <p:nvPr/>
        </p:nvPicPr>
        <p:blipFill rotWithShape="1">
          <a:blip r:embed="rId2"/>
          <a:srcRect l="681" t="14326" r="1477" b="11901"/>
          <a:stretch/>
        </p:blipFill>
        <p:spPr>
          <a:xfrm>
            <a:off x="176514" y="1123901"/>
            <a:ext cx="11928764" cy="5056909"/>
          </a:xfrm>
          <a:prstGeom prst="rect">
            <a:avLst/>
          </a:prstGeom>
        </p:spPr>
      </p:pic>
      <p:sp>
        <p:nvSpPr>
          <p:cNvPr id="3" name="Retângulo 2">
            <a:extLst>
              <a:ext uri="{FF2B5EF4-FFF2-40B4-BE49-F238E27FC236}">
                <a16:creationId xmlns:a16="http://schemas.microsoft.com/office/drawing/2014/main" id="{C9DD3F17-959C-466E-8DA7-46F0BE9F16C3}"/>
              </a:ext>
            </a:extLst>
          </p:cNvPr>
          <p:cNvSpPr/>
          <p:nvPr/>
        </p:nvSpPr>
        <p:spPr>
          <a:xfrm>
            <a:off x="117559" y="800233"/>
            <a:ext cx="3329758" cy="276999"/>
          </a:xfrm>
          <a:prstGeom prst="rect">
            <a:avLst/>
          </a:prstGeom>
        </p:spPr>
        <p:txBody>
          <a:bodyPr wrap="none">
            <a:spAutoFit/>
          </a:bodyPr>
          <a:lstStyle/>
          <a:p>
            <a:r>
              <a:rPr lang="pt-BR" sz="1200" dirty="0">
                <a:latin typeface="Open Sans" panose="020B0604020202020204"/>
                <a:hlinkClick r:id="rId3"/>
              </a:rPr>
              <a:t>https://color.adobe.com/pt/create/color-wheel</a:t>
            </a:r>
            <a:endParaRPr lang="pt-BR" sz="1200" dirty="0">
              <a:latin typeface="Open Sans" panose="020B0604020202020204"/>
            </a:endParaRPr>
          </a:p>
        </p:txBody>
      </p:sp>
      <p:sp>
        <p:nvSpPr>
          <p:cNvPr id="9" name="Espaço Reservado para Número de Slide 4">
            <a:extLst>
              <a:ext uri="{FF2B5EF4-FFF2-40B4-BE49-F238E27FC236}">
                <a16:creationId xmlns:a16="http://schemas.microsoft.com/office/drawing/2014/main" id="{9B1D76A3-52ED-4F44-8163-9098543B0B8D}"/>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0" name="Pentágono 9">
            <a:extLst>
              <a:ext uri="{FF2B5EF4-FFF2-40B4-BE49-F238E27FC236}">
                <a16:creationId xmlns:a16="http://schemas.microsoft.com/office/drawing/2014/main" id="{58DED4F6-6B57-47DF-BC81-9C0421D65633}"/>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11" name="Title Placeholder 1">
            <a:extLst>
              <a:ext uri="{FF2B5EF4-FFF2-40B4-BE49-F238E27FC236}">
                <a16:creationId xmlns:a16="http://schemas.microsoft.com/office/drawing/2014/main" id="{6CB36F6A-6E3F-4E91-870B-7AF00FA534A4}"/>
              </a:ext>
            </a:extLst>
          </p:cNvPr>
          <p:cNvSpPr txBox="1">
            <a:spLocks/>
          </p:cNvSpPr>
          <p:nvPr/>
        </p:nvSpPr>
        <p:spPr>
          <a:xfrm>
            <a:off x="176514" y="112935"/>
            <a:ext cx="6944722"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Harmonização</a:t>
            </a:r>
            <a:r>
              <a:rPr lang="en-US" dirty="0">
                <a:solidFill>
                  <a:srgbClr val="434343"/>
                </a:solidFill>
                <a:latin typeface="Open Sans" panose="020B0604020202020204" charset="0"/>
                <a:ea typeface="Open Sans" panose="020B0604020202020204" charset="0"/>
                <a:cs typeface="Open Sans" panose="020B0604020202020204" charset="0"/>
              </a:rPr>
              <a:t> das cores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IDENTIDADE VISUAL DA SUA APRESENTAÇÃO</a:t>
            </a:r>
          </a:p>
        </p:txBody>
      </p:sp>
      <p:pic>
        <p:nvPicPr>
          <p:cNvPr id="12" name="Imagem 11">
            <a:extLst>
              <a:ext uri="{FF2B5EF4-FFF2-40B4-BE49-F238E27FC236}">
                <a16:creationId xmlns:a16="http://schemas.microsoft.com/office/drawing/2014/main" id="{1DC523D3-91E3-4251-92B6-B962810EFE3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1152939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Ícones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lang="en-US" sz="1100" dirty="0">
                <a:solidFill>
                  <a:srgbClr val="434343"/>
                </a:solidFill>
                <a:latin typeface="Open Sans" panose="020B0604020202020204" charset="0"/>
                <a:ea typeface="Open Sans" panose="020B0604020202020204" charset="0"/>
                <a:cs typeface="Open Sans" panose="020B0604020202020204" charset="0"/>
              </a:rPr>
              <a:t>ICONFINDER</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2" name="Imagem 1">
            <a:extLst>
              <a:ext uri="{FF2B5EF4-FFF2-40B4-BE49-F238E27FC236}">
                <a16:creationId xmlns:a16="http://schemas.microsoft.com/office/drawing/2014/main" id="{63089918-A52E-4864-B468-47E82089FE96}"/>
              </a:ext>
            </a:extLst>
          </p:cNvPr>
          <p:cNvPicPr>
            <a:picLocks noChangeAspect="1"/>
          </p:cNvPicPr>
          <p:nvPr/>
        </p:nvPicPr>
        <p:blipFill rotWithShape="1">
          <a:blip r:embed="rId2"/>
          <a:srcRect t="12608" r="1448" b="17156"/>
          <a:stretch/>
        </p:blipFill>
        <p:spPr>
          <a:xfrm>
            <a:off x="176514" y="1386910"/>
            <a:ext cx="12015486" cy="4814438"/>
          </a:xfrm>
          <a:prstGeom prst="rect">
            <a:avLst/>
          </a:prstGeom>
        </p:spPr>
      </p:pic>
      <p:sp>
        <p:nvSpPr>
          <p:cNvPr id="3" name="Retângulo 2">
            <a:extLst>
              <a:ext uri="{FF2B5EF4-FFF2-40B4-BE49-F238E27FC236}">
                <a16:creationId xmlns:a16="http://schemas.microsoft.com/office/drawing/2014/main" id="{F93E605A-7C13-4879-B30F-EFA4F043A260}"/>
              </a:ext>
            </a:extLst>
          </p:cNvPr>
          <p:cNvSpPr/>
          <p:nvPr/>
        </p:nvSpPr>
        <p:spPr>
          <a:xfrm>
            <a:off x="176514" y="940078"/>
            <a:ext cx="2927596" cy="369332"/>
          </a:xfrm>
          <a:prstGeom prst="rect">
            <a:avLst/>
          </a:prstGeom>
        </p:spPr>
        <p:txBody>
          <a:bodyPr wrap="none">
            <a:spAutoFit/>
          </a:bodyPr>
          <a:lstStyle/>
          <a:p>
            <a:r>
              <a:rPr lang="pt-BR" sz="1200" dirty="0">
                <a:latin typeface="Open Sans" panose="020B0604020202020204"/>
                <a:hlinkClick r:id="rId3"/>
              </a:rPr>
              <a:t>https://www.iconfinder.com/</a:t>
            </a:r>
            <a:endParaRPr lang="pt-BR" sz="1200" dirty="0">
              <a:latin typeface="Open Sans" panose="020B0604020202020204"/>
            </a:endParaRPr>
          </a:p>
        </p:txBody>
      </p:sp>
      <p:sp>
        <p:nvSpPr>
          <p:cNvPr id="9" name="Espaço Reservado para Número de Slide 4">
            <a:extLst>
              <a:ext uri="{FF2B5EF4-FFF2-40B4-BE49-F238E27FC236}">
                <a16:creationId xmlns:a16="http://schemas.microsoft.com/office/drawing/2014/main" id="{D1156591-4DBB-4003-86AD-5D569094F49A}"/>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0" name="Pentágono 9">
            <a:extLst>
              <a:ext uri="{FF2B5EF4-FFF2-40B4-BE49-F238E27FC236}">
                <a16:creationId xmlns:a16="http://schemas.microsoft.com/office/drawing/2014/main" id="{CEFB5AC6-B781-4981-9B22-DB4A372D42E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1" name="Imagem 10">
            <a:extLst>
              <a:ext uri="{FF2B5EF4-FFF2-40B4-BE49-F238E27FC236}">
                <a16:creationId xmlns:a16="http://schemas.microsoft.com/office/drawing/2014/main" id="{90BD7DB4-7C1C-43A5-BC02-7CC1CA4450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1192447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4" name="Retângulo 3">
            <a:extLst>
              <a:ext uri="{FF2B5EF4-FFF2-40B4-BE49-F238E27FC236}">
                <a16:creationId xmlns:a16="http://schemas.microsoft.com/office/drawing/2014/main" id="{09B38C15-30A6-4905-9E7E-D7FEAA9A4E61}"/>
              </a:ext>
            </a:extLst>
          </p:cNvPr>
          <p:cNvSpPr/>
          <p:nvPr/>
        </p:nvSpPr>
        <p:spPr>
          <a:xfrm>
            <a:off x="176514" y="946617"/>
            <a:ext cx="2111027" cy="276999"/>
          </a:xfrm>
          <a:prstGeom prst="rect">
            <a:avLst/>
          </a:prstGeom>
        </p:spPr>
        <p:txBody>
          <a:bodyPr wrap="none">
            <a:spAutoFit/>
          </a:bodyPr>
          <a:lstStyle/>
          <a:p>
            <a:r>
              <a:rPr lang="pt-BR" sz="1200" dirty="0">
                <a:latin typeface="Open Sans" panose="020B0604020202020204"/>
                <a:hlinkClick r:id="rId2"/>
              </a:rPr>
              <a:t>https://thenounproject.com/</a:t>
            </a:r>
            <a:endParaRPr lang="pt-BR" sz="1200" dirty="0">
              <a:latin typeface="Open Sans" panose="020B0604020202020204"/>
            </a:endParaRPr>
          </a:p>
        </p:txBody>
      </p:sp>
      <p:pic>
        <p:nvPicPr>
          <p:cNvPr id="5" name="Imagem 4">
            <a:extLst>
              <a:ext uri="{FF2B5EF4-FFF2-40B4-BE49-F238E27FC236}">
                <a16:creationId xmlns:a16="http://schemas.microsoft.com/office/drawing/2014/main" id="{3570ACAF-1906-4770-9A86-DFFB61E8EDBF}"/>
              </a:ext>
            </a:extLst>
          </p:cNvPr>
          <p:cNvPicPr>
            <a:picLocks noChangeAspect="1"/>
          </p:cNvPicPr>
          <p:nvPr/>
        </p:nvPicPr>
        <p:blipFill rotWithShape="1">
          <a:blip r:embed="rId3"/>
          <a:srcRect t="15336" r="1448" b="15532"/>
          <a:stretch/>
        </p:blipFill>
        <p:spPr>
          <a:xfrm>
            <a:off x="176514" y="1476025"/>
            <a:ext cx="11383307" cy="4489416"/>
          </a:xfrm>
          <a:prstGeom prst="rect">
            <a:avLst/>
          </a:prstGeom>
        </p:spPr>
      </p:pic>
      <p:sp>
        <p:nvSpPr>
          <p:cNvPr id="9" name="Title Placeholder 1">
            <a:extLst>
              <a:ext uri="{FF2B5EF4-FFF2-40B4-BE49-F238E27FC236}">
                <a16:creationId xmlns:a16="http://schemas.microsoft.com/office/drawing/2014/main" id="{4926750C-711A-41C2-9479-E7594C7885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Ícones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lang="en-US" sz="1100" dirty="0">
                <a:solidFill>
                  <a:srgbClr val="434343"/>
                </a:solidFill>
                <a:latin typeface="Open Sans" panose="020B0604020202020204" charset="0"/>
                <a:ea typeface="Open Sans" panose="020B0604020202020204" charset="0"/>
                <a:cs typeface="Open Sans" panose="020B0604020202020204" charset="0"/>
              </a:rPr>
              <a:t>THENOUNPROJECT</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0" name="Espaço Reservado para Número de Slide 4">
            <a:extLst>
              <a:ext uri="{FF2B5EF4-FFF2-40B4-BE49-F238E27FC236}">
                <a16:creationId xmlns:a16="http://schemas.microsoft.com/office/drawing/2014/main" id="{4E3C8221-76D8-4B16-A890-15B210753DFA}"/>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1" name="Pentágono 10">
            <a:extLst>
              <a:ext uri="{FF2B5EF4-FFF2-40B4-BE49-F238E27FC236}">
                <a16:creationId xmlns:a16="http://schemas.microsoft.com/office/drawing/2014/main" id="{E40DABC2-2E1B-4CAD-98EA-7E50F2994C95}"/>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2" name="Imagem 11">
            <a:extLst>
              <a:ext uri="{FF2B5EF4-FFF2-40B4-BE49-F238E27FC236}">
                <a16:creationId xmlns:a16="http://schemas.microsoft.com/office/drawing/2014/main" id="{32219623-333D-401D-BD40-8102183F72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78263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1748812"/>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Comunicação Efetiva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Comunicação Visual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Comunicação Oral</a:t>
            </a:r>
          </a:p>
          <a:p>
            <a:pPr marL="342900" indent="-342900">
              <a:lnSpc>
                <a:spcPct val="200000"/>
              </a:lnSpc>
              <a:buFont typeface="+mj-lt"/>
              <a:buAutoNum type="arabicPeriod"/>
            </a:pPr>
            <a:r>
              <a:rPr lang="pt-BR" sz="1400" dirty="0" err="1">
                <a:solidFill>
                  <a:srgbClr val="434343"/>
                </a:solidFill>
                <a:latin typeface="Open Sans" panose="020B0604020202020204" charset="0"/>
                <a:ea typeface="Open Sans" panose="020B0604020202020204" charset="0"/>
                <a:cs typeface="Open Sans" panose="020B0604020202020204" charset="0"/>
              </a:rPr>
              <a:t>Template</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a:solidFill>
                  <a:srgbClr val="434343"/>
                </a:solidFill>
                <a:latin typeface="Open Sans" panose="020B0604020202020204" charset="0"/>
                <a:ea typeface="Open Sans" panose="020B0604020202020204" charset="0"/>
                <a:cs typeface="Open Sans" panose="020B0604020202020204" charset="0"/>
              </a:rPr>
              <a:t>do TCC</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p:cNvCxnSpPr>
          <p:nvPr/>
        </p:nvCxnSpPr>
        <p:spPr>
          <a:xfrm>
            <a:off x="4631064" y="1032815"/>
            <a:ext cx="0" cy="3424885"/>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58208"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58208" y="1844395"/>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2</a:t>
            </a:fld>
            <a:endParaRPr lang="pt-BR" dirty="0">
              <a:solidFill>
                <a:srgbClr val="6ADBD9"/>
              </a:solidFill>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58208" y="1417109"/>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31" name="Elipse 30">
            <a:extLst>
              <a:ext uri="{FF2B5EF4-FFF2-40B4-BE49-F238E27FC236}">
                <a16:creationId xmlns:a16="http://schemas.microsoft.com/office/drawing/2014/main" id="{A33E0FC3-5382-4E96-AC5E-F5524E961DD6}"/>
              </a:ext>
            </a:extLst>
          </p:cNvPr>
          <p:cNvSpPr/>
          <p:nvPr/>
        </p:nvSpPr>
        <p:spPr>
          <a:xfrm>
            <a:off x="4558208" y="229286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681799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3" name="Retângulo 2">
            <a:extLst>
              <a:ext uri="{FF2B5EF4-FFF2-40B4-BE49-F238E27FC236}">
                <a16:creationId xmlns:a16="http://schemas.microsoft.com/office/drawing/2014/main" id="{10EC2A40-9C3F-414B-AFA7-B3EC8FA3EC98}"/>
              </a:ext>
            </a:extLst>
          </p:cNvPr>
          <p:cNvSpPr/>
          <p:nvPr/>
        </p:nvSpPr>
        <p:spPr>
          <a:xfrm>
            <a:off x="176400" y="1032244"/>
            <a:ext cx="2123274" cy="276999"/>
          </a:xfrm>
          <a:prstGeom prst="rect">
            <a:avLst/>
          </a:prstGeom>
        </p:spPr>
        <p:txBody>
          <a:bodyPr wrap="none">
            <a:spAutoFit/>
          </a:bodyPr>
          <a:lstStyle/>
          <a:p>
            <a:r>
              <a:rPr lang="pt-BR" sz="1200" dirty="0">
                <a:latin typeface="Open Sans" panose="020B0604020202020204"/>
                <a:hlinkClick r:id="rId2"/>
              </a:rPr>
              <a:t>http://www.iconarchive.com/</a:t>
            </a:r>
            <a:endParaRPr lang="pt-BR" sz="1200" dirty="0">
              <a:latin typeface="Open Sans" panose="020B0604020202020204"/>
            </a:endParaRPr>
          </a:p>
        </p:txBody>
      </p:sp>
      <p:pic>
        <p:nvPicPr>
          <p:cNvPr id="7" name="Imagem 6">
            <a:extLst>
              <a:ext uri="{FF2B5EF4-FFF2-40B4-BE49-F238E27FC236}">
                <a16:creationId xmlns:a16="http://schemas.microsoft.com/office/drawing/2014/main" id="{18825B8E-D13E-4FC9-ABBB-373F1C9BF8B8}"/>
              </a:ext>
            </a:extLst>
          </p:cNvPr>
          <p:cNvPicPr>
            <a:picLocks noChangeAspect="1"/>
          </p:cNvPicPr>
          <p:nvPr/>
        </p:nvPicPr>
        <p:blipFill rotWithShape="1">
          <a:blip r:embed="rId3"/>
          <a:srcRect t="14528" r="1250" b="19985"/>
          <a:stretch/>
        </p:blipFill>
        <p:spPr>
          <a:xfrm>
            <a:off x="176400" y="1480970"/>
            <a:ext cx="11780595" cy="4392305"/>
          </a:xfrm>
          <a:prstGeom prst="rect">
            <a:avLst/>
          </a:prstGeom>
        </p:spPr>
      </p:pic>
      <p:sp>
        <p:nvSpPr>
          <p:cNvPr id="9" name="Title Placeholder 1">
            <a:extLst>
              <a:ext uri="{FF2B5EF4-FFF2-40B4-BE49-F238E27FC236}">
                <a16:creationId xmlns:a16="http://schemas.microsoft.com/office/drawing/2014/main" id="{C313A27A-C140-4066-ABEC-E6B3E7403FD8}"/>
              </a:ext>
            </a:extLst>
          </p:cNvPr>
          <p:cNvSpPr txBox="1">
            <a:spLocks/>
          </p:cNvSpPr>
          <p:nvPr/>
        </p:nvSpPr>
        <p:spPr>
          <a:xfrm>
            <a:off x="176400"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Ícones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ICONARCHIVE</a:t>
            </a:r>
          </a:p>
        </p:txBody>
      </p:sp>
      <p:sp>
        <p:nvSpPr>
          <p:cNvPr id="10" name="Espaço Reservado para Número de Slide 4">
            <a:extLst>
              <a:ext uri="{FF2B5EF4-FFF2-40B4-BE49-F238E27FC236}">
                <a16:creationId xmlns:a16="http://schemas.microsoft.com/office/drawing/2014/main" id="{C146737E-EDB5-4E5A-80AD-370A378CD1F5}"/>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1" name="Pentágono 10">
            <a:extLst>
              <a:ext uri="{FF2B5EF4-FFF2-40B4-BE49-F238E27FC236}">
                <a16:creationId xmlns:a16="http://schemas.microsoft.com/office/drawing/2014/main" id="{368AB55B-7E00-4D88-A8D1-41F5CAD1C63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2" name="Imagem 11">
            <a:extLst>
              <a:ext uri="{FF2B5EF4-FFF2-40B4-BE49-F238E27FC236}">
                <a16:creationId xmlns:a16="http://schemas.microsoft.com/office/drawing/2014/main" id="{4D4660B5-D1EC-40A0-A58B-35F6620F0C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2664496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 name="Imagem 1">
            <a:extLst>
              <a:ext uri="{FF2B5EF4-FFF2-40B4-BE49-F238E27FC236}">
                <a16:creationId xmlns:a16="http://schemas.microsoft.com/office/drawing/2014/main" id="{46A178D5-1459-4560-8561-B59C9A19DE35}"/>
              </a:ext>
            </a:extLst>
          </p:cNvPr>
          <p:cNvPicPr>
            <a:picLocks noChangeAspect="1"/>
          </p:cNvPicPr>
          <p:nvPr/>
        </p:nvPicPr>
        <p:blipFill rotWithShape="1">
          <a:blip r:embed="rId2"/>
          <a:srcRect l="795" t="13690" r="1448" b="12102"/>
          <a:stretch/>
        </p:blipFill>
        <p:spPr>
          <a:xfrm>
            <a:off x="162587" y="1313093"/>
            <a:ext cx="11489086" cy="4903379"/>
          </a:xfrm>
          <a:prstGeom prst="rect">
            <a:avLst/>
          </a:prstGeom>
        </p:spPr>
      </p:pic>
      <p:sp>
        <p:nvSpPr>
          <p:cNvPr id="3" name="Retângulo 2">
            <a:extLst>
              <a:ext uri="{FF2B5EF4-FFF2-40B4-BE49-F238E27FC236}">
                <a16:creationId xmlns:a16="http://schemas.microsoft.com/office/drawing/2014/main" id="{0967968F-F0A7-48AC-BCED-94E10AED0491}"/>
              </a:ext>
            </a:extLst>
          </p:cNvPr>
          <p:cNvSpPr/>
          <p:nvPr/>
        </p:nvSpPr>
        <p:spPr>
          <a:xfrm>
            <a:off x="162587" y="943761"/>
            <a:ext cx="1784591" cy="276999"/>
          </a:xfrm>
          <a:prstGeom prst="rect">
            <a:avLst/>
          </a:prstGeom>
        </p:spPr>
        <p:txBody>
          <a:bodyPr wrap="square">
            <a:spAutoFit/>
          </a:bodyPr>
          <a:lstStyle/>
          <a:p>
            <a:r>
              <a:rPr lang="pt-BR" sz="1200" dirty="0">
                <a:hlinkClick r:id="rId3"/>
              </a:rPr>
              <a:t>https://www.pexels.com/</a:t>
            </a:r>
            <a:endParaRPr lang="pt-BR" sz="1200" dirty="0"/>
          </a:p>
        </p:txBody>
      </p:sp>
      <p:sp>
        <p:nvSpPr>
          <p:cNvPr id="9" name="Title Placeholder 1">
            <a:extLst>
              <a:ext uri="{FF2B5EF4-FFF2-40B4-BE49-F238E27FC236}">
                <a16:creationId xmlns:a16="http://schemas.microsoft.com/office/drawing/2014/main" id="{903B656E-659E-4814-87DF-326BEB395C19}"/>
              </a:ext>
            </a:extLst>
          </p:cNvPr>
          <p:cNvSpPr txBox="1">
            <a:spLocks/>
          </p:cNvSpPr>
          <p:nvPr/>
        </p:nvSpPr>
        <p:spPr>
          <a:xfrm>
            <a:off x="162587"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Fotos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PEXELS</a:t>
            </a:r>
          </a:p>
        </p:txBody>
      </p:sp>
      <p:sp>
        <p:nvSpPr>
          <p:cNvPr id="10" name="Espaço Reservado para Número de Slide 4">
            <a:extLst>
              <a:ext uri="{FF2B5EF4-FFF2-40B4-BE49-F238E27FC236}">
                <a16:creationId xmlns:a16="http://schemas.microsoft.com/office/drawing/2014/main" id="{08DFFF37-302C-4001-B491-3580934415A1}"/>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1" name="Pentágono 10">
            <a:extLst>
              <a:ext uri="{FF2B5EF4-FFF2-40B4-BE49-F238E27FC236}">
                <a16:creationId xmlns:a16="http://schemas.microsoft.com/office/drawing/2014/main" id="{929F1A79-093B-4ED3-81D9-8D59E64AF999}"/>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2" name="Imagem 11">
            <a:extLst>
              <a:ext uri="{FF2B5EF4-FFF2-40B4-BE49-F238E27FC236}">
                <a16:creationId xmlns:a16="http://schemas.microsoft.com/office/drawing/2014/main" id="{ACA3F297-175E-483F-B5C9-0CB1D38DF3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424172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7" name="Retângulo 6">
            <a:extLst>
              <a:ext uri="{FF2B5EF4-FFF2-40B4-BE49-F238E27FC236}">
                <a16:creationId xmlns:a16="http://schemas.microsoft.com/office/drawing/2014/main" id="{328BC6DB-155D-4154-AC11-46669D8CF1A4}"/>
              </a:ext>
            </a:extLst>
          </p:cNvPr>
          <p:cNvSpPr/>
          <p:nvPr/>
        </p:nvSpPr>
        <p:spPr>
          <a:xfrm>
            <a:off x="176514" y="826169"/>
            <a:ext cx="1583254" cy="276999"/>
          </a:xfrm>
          <a:prstGeom prst="rect">
            <a:avLst/>
          </a:prstGeom>
        </p:spPr>
        <p:txBody>
          <a:bodyPr wrap="square">
            <a:spAutoFit/>
          </a:bodyPr>
          <a:lstStyle/>
          <a:p>
            <a:r>
              <a:rPr lang="pt-BR" sz="1200" dirty="0">
                <a:hlinkClick r:id="rId2"/>
              </a:rPr>
              <a:t>https://unsplash.com/</a:t>
            </a:r>
            <a:endParaRPr lang="pt-BR" sz="1200" dirty="0"/>
          </a:p>
        </p:txBody>
      </p:sp>
      <p:pic>
        <p:nvPicPr>
          <p:cNvPr id="8" name="Imagem 7">
            <a:extLst>
              <a:ext uri="{FF2B5EF4-FFF2-40B4-BE49-F238E27FC236}">
                <a16:creationId xmlns:a16="http://schemas.microsoft.com/office/drawing/2014/main" id="{B314F357-070B-4355-AA61-2943E4F108F9}"/>
              </a:ext>
            </a:extLst>
          </p:cNvPr>
          <p:cNvPicPr>
            <a:picLocks noChangeAspect="1"/>
          </p:cNvPicPr>
          <p:nvPr/>
        </p:nvPicPr>
        <p:blipFill rotWithShape="1">
          <a:blip r:embed="rId3"/>
          <a:srcRect l="682" t="14529" r="2283" b="6698"/>
          <a:stretch/>
        </p:blipFill>
        <p:spPr>
          <a:xfrm>
            <a:off x="176514" y="1180830"/>
            <a:ext cx="10768577" cy="4914885"/>
          </a:xfrm>
          <a:prstGeom prst="rect">
            <a:avLst/>
          </a:prstGeom>
        </p:spPr>
      </p:pic>
      <p:sp>
        <p:nvSpPr>
          <p:cNvPr id="11" name="Title Placeholder 1">
            <a:extLst>
              <a:ext uri="{FF2B5EF4-FFF2-40B4-BE49-F238E27FC236}">
                <a16:creationId xmlns:a16="http://schemas.microsoft.com/office/drawing/2014/main" id="{2EDCECFC-C7EB-4CBB-8662-BD31C7E97908}"/>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lvl="0">
              <a:defRPr/>
            </a:pPr>
            <a:r>
              <a:rPr lang="en-US" dirty="0" err="1">
                <a:solidFill>
                  <a:srgbClr val="434343"/>
                </a:solidFill>
                <a:latin typeface="Open Sans" panose="020B0604020202020204" charset="0"/>
                <a:ea typeface="Open Sans" panose="020B0604020202020204" charset="0"/>
                <a:cs typeface="Open Sans" panose="020B0604020202020204" charset="0"/>
              </a:rPr>
              <a:t>Fotos</a:t>
            </a:r>
            <a:endParaRPr lang="en-US" sz="3200" dirty="0">
              <a:solidFill>
                <a:srgbClr val="434343"/>
              </a:solidFill>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lang="en-US" sz="1100" dirty="0">
                <a:solidFill>
                  <a:srgbClr val="434343"/>
                </a:solidFill>
                <a:latin typeface="Open Sans" panose="020B0604020202020204" charset="0"/>
                <a:ea typeface="Open Sans" panose="020B0604020202020204" charset="0"/>
                <a:cs typeface="Open Sans" panose="020B0604020202020204" charset="0"/>
              </a:rPr>
              <a:t>UNPLASH</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2" name="Espaço Reservado para Número de Slide 4">
            <a:extLst>
              <a:ext uri="{FF2B5EF4-FFF2-40B4-BE49-F238E27FC236}">
                <a16:creationId xmlns:a16="http://schemas.microsoft.com/office/drawing/2014/main" id="{3B558ADA-FAEC-42C1-9B3D-2BA9C0A89E0F}"/>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3" name="Pentágono 12">
            <a:extLst>
              <a:ext uri="{FF2B5EF4-FFF2-40B4-BE49-F238E27FC236}">
                <a16:creationId xmlns:a16="http://schemas.microsoft.com/office/drawing/2014/main" id="{D5782AAB-B104-47B8-A9F3-05C50EABB1F2}"/>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9" name="Imagem 8">
            <a:extLst>
              <a:ext uri="{FF2B5EF4-FFF2-40B4-BE49-F238E27FC236}">
                <a16:creationId xmlns:a16="http://schemas.microsoft.com/office/drawing/2014/main" id="{ABDEE88C-19CC-4DCC-9D38-28D29B4F19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163806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0" name="Retângulo 9">
            <a:extLst>
              <a:ext uri="{FF2B5EF4-FFF2-40B4-BE49-F238E27FC236}">
                <a16:creationId xmlns:a16="http://schemas.microsoft.com/office/drawing/2014/main" id="{F6CD7164-0CDB-457E-98CB-7237054CE7F5}"/>
              </a:ext>
            </a:extLst>
          </p:cNvPr>
          <p:cNvSpPr/>
          <p:nvPr/>
        </p:nvSpPr>
        <p:spPr>
          <a:xfrm>
            <a:off x="176514" y="826169"/>
            <a:ext cx="8079663" cy="276999"/>
          </a:xfrm>
          <a:prstGeom prst="rect">
            <a:avLst/>
          </a:prstGeom>
        </p:spPr>
        <p:txBody>
          <a:bodyPr wrap="square">
            <a:spAutoFit/>
          </a:bodyPr>
          <a:lstStyle/>
          <a:p>
            <a:r>
              <a:rPr lang="pt-BR" sz="1200" dirty="0">
                <a:hlinkClick r:id="rId2"/>
              </a:rPr>
              <a:t>https://stocksnap.io/</a:t>
            </a:r>
            <a:endParaRPr lang="pt-BR" sz="1200" dirty="0">
              <a:latin typeface="Open Sans" panose="020B0604020202020204"/>
            </a:endParaRPr>
          </a:p>
        </p:txBody>
      </p:sp>
      <p:pic>
        <p:nvPicPr>
          <p:cNvPr id="3" name="Imagem 2">
            <a:extLst>
              <a:ext uri="{FF2B5EF4-FFF2-40B4-BE49-F238E27FC236}">
                <a16:creationId xmlns:a16="http://schemas.microsoft.com/office/drawing/2014/main" id="{A51F7DF8-7968-44BB-BC5C-E094D3DB17A4}"/>
              </a:ext>
            </a:extLst>
          </p:cNvPr>
          <p:cNvPicPr>
            <a:picLocks noChangeAspect="1"/>
          </p:cNvPicPr>
          <p:nvPr/>
        </p:nvPicPr>
        <p:blipFill rotWithShape="1">
          <a:blip r:embed="rId3"/>
          <a:srcRect l="1447" t="14259" r="2283" b="5514"/>
          <a:stretch/>
        </p:blipFill>
        <p:spPr>
          <a:xfrm>
            <a:off x="176514" y="1103168"/>
            <a:ext cx="11211922" cy="5253181"/>
          </a:xfrm>
          <a:prstGeom prst="rect">
            <a:avLst/>
          </a:prstGeom>
        </p:spPr>
      </p:pic>
      <p:sp>
        <p:nvSpPr>
          <p:cNvPr id="9" name="Title Placeholder 1">
            <a:extLst>
              <a:ext uri="{FF2B5EF4-FFF2-40B4-BE49-F238E27FC236}">
                <a16:creationId xmlns:a16="http://schemas.microsoft.com/office/drawing/2014/main" id="{C846B1FF-6D2D-416E-A028-7C368E901711}"/>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Fotos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lang="en-US" sz="1100" dirty="0">
                <a:solidFill>
                  <a:srgbClr val="434343"/>
                </a:solidFill>
                <a:latin typeface="Open Sans" panose="020B0604020202020204" charset="0"/>
                <a:ea typeface="Open Sans" panose="020B0604020202020204" charset="0"/>
                <a:cs typeface="Open Sans" panose="020B0604020202020204" charset="0"/>
              </a:rPr>
              <a:t>STOCKSNAPS</a:t>
            </a:r>
            <a:endPar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1" name="Espaço Reservado para Número de Slide 4">
            <a:extLst>
              <a:ext uri="{FF2B5EF4-FFF2-40B4-BE49-F238E27FC236}">
                <a16:creationId xmlns:a16="http://schemas.microsoft.com/office/drawing/2014/main" id="{99EFE79D-52B1-400F-8891-DD11635B769C}"/>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2" name="Pentágono 11">
            <a:extLst>
              <a:ext uri="{FF2B5EF4-FFF2-40B4-BE49-F238E27FC236}">
                <a16:creationId xmlns:a16="http://schemas.microsoft.com/office/drawing/2014/main" id="{E041FE3E-13E3-4DC0-9176-14374E71BA9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3" name="Imagem 12">
            <a:extLst>
              <a:ext uri="{FF2B5EF4-FFF2-40B4-BE49-F238E27FC236}">
                <a16:creationId xmlns:a16="http://schemas.microsoft.com/office/drawing/2014/main" id="{869C1147-0465-4782-BF1F-4DFD5C2C25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3774131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6" name="Imagem 25">
            <a:extLst>
              <a:ext uri="{FF2B5EF4-FFF2-40B4-BE49-F238E27FC236}">
                <a16:creationId xmlns:a16="http://schemas.microsoft.com/office/drawing/2014/main" id="{956D378B-51C8-40E8-865A-E1CEFC79F07F}"/>
              </a:ext>
            </a:extLst>
          </p:cNvPr>
          <p:cNvPicPr>
            <a:picLocks noChangeAspect="1"/>
          </p:cNvPicPr>
          <p:nvPr/>
        </p:nvPicPr>
        <p:blipFill rotWithShape="1">
          <a:blip r:embed="rId2"/>
          <a:srcRect l="7457" t="20485" r="70666" b="70204"/>
          <a:stretch/>
        </p:blipFill>
        <p:spPr>
          <a:xfrm>
            <a:off x="10606907" y="6397119"/>
            <a:ext cx="1197466" cy="283584"/>
          </a:xfrm>
          <a:prstGeom prst="rect">
            <a:avLst/>
          </a:prstGeom>
        </p:spPr>
      </p:pic>
      <p:sp>
        <p:nvSpPr>
          <p:cNvPr id="9" name="Title Placeholder 1">
            <a:extLst>
              <a:ext uri="{FF2B5EF4-FFF2-40B4-BE49-F238E27FC236}">
                <a16:creationId xmlns:a16="http://schemas.microsoft.com/office/drawing/2014/main" id="{C846B1FF-6D2D-416E-A028-7C368E901711}"/>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Wrap up</a:t>
            </a: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SEU MATERIAL SERÁ O GUIA PARA SEU APRESENTAÇÃO</a:t>
            </a:r>
          </a:p>
        </p:txBody>
      </p:sp>
      <p:sp>
        <p:nvSpPr>
          <p:cNvPr id="11" name="Espaço Reservado para Número de Slide 4">
            <a:extLst>
              <a:ext uri="{FF2B5EF4-FFF2-40B4-BE49-F238E27FC236}">
                <a16:creationId xmlns:a16="http://schemas.microsoft.com/office/drawing/2014/main" id="{99EFE79D-52B1-400F-8891-DD11635B769C}"/>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2" name="Pentágono 11">
            <a:extLst>
              <a:ext uri="{FF2B5EF4-FFF2-40B4-BE49-F238E27FC236}">
                <a16:creationId xmlns:a16="http://schemas.microsoft.com/office/drawing/2014/main" id="{E041FE3E-13E3-4DC0-9176-14374E71BA9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grpSp>
        <p:nvGrpSpPr>
          <p:cNvPr id="13" name="Agrupar 12">
            <a:extLst>
              <a:ext uri="{FF2B5EF4-FFF2-40B4-BE49-F238E27FC236}">
                <a16:creationId xmlns:a16="http://schemas.microsoft.com/office/drawing/2014/main" id="{1C59C348-BA11-416A-B95E-597A17C7BE2B}"/>
              </a:ext>
            </a:extLst>
          </p:cNvPr>
          <p:cNvGrpSpPr/>
          <p:nvPr/>
        </p:nvGrpSpPr>
        <p:grpSpPr>
          <a:xfrm>
            <a:off x="3187801" y="1055566"/>
            <a:ext cx="9004198" cy="5824488"/>
            <a:chOff x="8497038" y="155404"/>
            <a:chExt cx="2827606" cy="2308431"/>
          </a:xfrm>
        </p:grpSpPr>
        <p:sp>
          <p:nvSpPr>
            <p:cNvPr id="14" name="Retângulo 13">
              <a:extLst>
                <a:ext uri="{FF2B5EF4-FFF2-40B4-BE49-F238E27FC236}">
                  <a16:creationId xmlns:a16="http://schemas.microsoft.com/office/drawing/2014/main" id="{92B26A38-0006-4714-9DB2-B87645ECF75D}"/>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oogle Shape;62;p13">
              <a:extLst>
                <a:ext uri="{FF2B5EF4-FFF2-40B4-BE49-F238E27FC236}">
                  <a16:creationId xmlns:a16="http://schemas.microsoft.com/office/drawing/2014/main" id="{87F34E96-3686-4ED9-8898-58E9EFDA2581}"/>
                </a:ext>
              </a:extLst>
            </p:cNvPr>
            <p:cNvPicPr preferRelativeResize="0"/>
            <p:nvPr/>
          </p:nvPicPr>
          <p:blipFill>
            <a:blip r:embed="rId3">
              <a:alphaModFix/>
            </a:blip>
            <a:stretch>
              <a:fillRect/>
            </a:stretch>
          </p:blipFill>
          <p:spPr>
            <a:xfrm flipH="1">
              <a:off x="10350828" y="1454539"/>
              <a:ext cx="953088" cy="966492"/>
            </a:xfrm>
            <a:prstGeom prst="rect">
              <a:avLst/>
            </a:prstGeom>
            <a:noFill/>
            <a:ln>
              <a:noFill/>
            </a:ln>
          </p:spPr>
        </p:pic>
      </p:grpSp>
      <p:sp>
        <p:nvSpPr>
          <p:cNvPr id="16" name="Retângulo 15">
            <a:extLst>
              <a:ext uri="{FF2B5EF4-FFF2-40B4-BE49-F238E27FC236}">
                <a16:creationId xmlns:a16="http://schemas.microsoft.com/office/drawing/2014/main" id="{7D0C54DE-4DA0-4D4E-BDC3-A4B35B39637C}"/>
              </a:ext>
            </a:extLst>
          </p:cNvPr>
          <p:cNvSpPr/>
          <p:nvPr/>
        </p:nvSpPr>
        <p:spPr>
          <a:xfrm>
            <a:off x="3488882" y="1182190"/>
            <a:ext cx="7380714" cy="5262979"/>
          </a:xfrm>
          <a:prstGeom prst="rect">
            <a:avLst/>
          </a:prstGeom>
        </p:spPr>
        <p:txBody>
          <a:bodyPr wrap="square">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RESUMO</a:t>
            </a: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pPr marL="342900" indent="-342900">
              <a:buFont typeface="+mj-lt"/>
              <a:buAutoNum type="arabicPeriod"/>
            </a:pPr>
            <a:r>
              <a:rPr lang="pt-BR" sz="1400" dirty="0" err="1">
                <a:solidFill>
                  <a:srgbClr val="434343"/>
                </a:solidFill>
                <a:latin typeface="Open Sans" panose="020B0604020202020204" charset="0"/>
                <a:ea typeface="Open Sans" panose="020B0604020202020204" charset="0"/>
                <a:cs typeface="Open Sans" panose="020B0604020202020204" charset="0"/>
              </a:rPr>
              <a:t>Mindset</a:t>
            </a:r>
            <a:r>
              <a:rPr lang="pt-BR" sz="1400" dirty="0">
                <a:solidFill>
                  <a:srgbClr val="434343"/>
                </a:solidFill>
                <a:latin typeface="Open Sans" panose="020B0604020202020204" charset="0"/>
                <a:ea typeface="Open Sans" panose="020B0604020202020204" charset="0"/>
                <a:cs typeface="Open Sans" panose="020B0604020202020204" charset="0"/>
              </a:rPr>
              <a:t>: simplicidade, ordem e criatividade</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Usar o mínimo de texto trocando por elementos visuais sempre que possível</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Evitar o uso do output dos softwares (editar e traduzir do Inglês para o Português)</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Gráficos </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Escolher o gráfico mais adequado a seus dados</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Conter o mínimo de informação possível</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Destacar para chamar atenção para algum ponto específico</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Tomar cuidado com cores, casas decimais, rótulos, etc.</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Ter boa definição</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Tabelas</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Usar somente no caso do gráfico não ser suficiente para seu objetivo</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Deve conter o mínimo de informação possível</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Usar mínimo de bordas e cores</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Destacar para chamar atenção para algum ponto específico</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Tomar cuidado com casas decimais, tamanho da tabela e fonte</a:t>
            </a:r>
          </a:p>
          <a:p>
            <a:pPr marL="800100" lvl="1" indent="-342900">
              <a:buFont typeface="Arial" panose="020B0604020202020204" pitchFamily="34" charset="0"/>
              <a:buChar char="•"/>
            </a:pPr>
            <a:r>
              <a:rPr lang="pt-BR" sz="1400" dirty="0">
                <a:solidFill>
                  <a:srgbClr val="434343"/>
                </a:solidFill>
                <a:latin typeface="Open Sans" panose="020B0604020202020204" charset="0"/>
                <a:ea typeface="Open Sans" panose="020B0604020202020204" charset="0"/>
                <a:cs typeface="Open Sans" panose="020B0604020202020204" charset="0"/>
              </a:rPr>
              <a:t>Alinhar números à direita e texto à esquerda</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Ficar atento à harmonização de cores</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Usar imagens (fotos e ícones) para ajudar a ilustrar a recado a ser passado</a:t>
            </a:r>
          </a:p>
          <a:p>
            <a:pPr marL="342900" indent="-342900">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Usar efeitos visuais sempre que possível, sem exagerar</a:t>
            </a: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pPr algn="ctr"/>
            <a:r>
              <a:rPr lang="pt-BR" sz="1400" dirty="0">
                <a:solidFill>
                  <a:srgbClr val="434343"/>
                </a:solidFill>
                <a:latin typeface="Open Sans" panose="020B0604020202020204" charset="0"/>
                <a:ea typeface="Open Sans" panose="020B0604020202020204" charset="0"/>
                <a:cs typeface="Open Sans" panose="020B0604020202020204" charset="0"/>
              </a:rPr>
              <a:t>“SIMPLICIDADE SERÁ SUA MAIOR SOFISTICAÇÃO”</a:t>
            </a:r>
          </a:p>
        </p:txBody>
      </p:sp>
      <p:sp>
        <p:nvSpPr>
          <p:cNvPr id="17" name="Retângulo 16">
            <a:extLst>
              <a:ext uri="{FF2B5EF4-FFF2-40B4-BE49-F238E27FC236}">
                <a16:creationId xmlns:a16="http://schemas.microsoft.com/office/drawing/2014/main" id="{62DDD7F7-E391-496E-8988-72228B5A9AD2}"/>
              </a:ext>
            </a:extLst>
          </p:cNvPr>
          <p:cNvSpPr/>
          <p:nvPr/>
        </p:nvSpPr>
        <p:spPr>
          <a:xfrm>
            <a:off x="1322404" y="5081124"/>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pic>
        <p:nvPicPr>
          <p:cNvPr id="18" name="Picture 2" descr="Selective Focus Photography of Work Hard Dream Big Texts on Clear Glass Wall">
            <a:extLst>
              <a:ext uri="{FF2B5EF4-FFF2-40B4-BE49-F238E27FC236}">
                <a16:creationId xmlns:a16="http://schemas.microsoft.com/office/drawing/2014/main" id="{1172A807-FCFD-4328-B5C4-694541A64E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
          <a:stretch/>
        </p:blipFill>
        <p:spPr bwMode="auto">
          <a:xfrm>
            <a:off x="1" y="1055566"/>
            <a:ext cx="3187802" cy="582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813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8B837F93-C462-408E-8643-F14573DC8CE7}"/>
              </a:ext>
            </a:extLst>
          </p:cNvPr>
          <p:cNvGrpSpPr/>
          <p:nvPr/>
        </p:nvGrpSpPr>
        <p:grpSpPr>
          <a:xfrm>
            <a:off x="3187802" y="1055566"/>
            <a:ext cx="9004198" cy="5824487"/>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2">
              <a:alphaModFix/>
            </a:blip>
            <a:stretch>
              <a:fillRect/>
            </a:stretch>
          </p:blipFill>
          <p:spPr>
            <a:xfrm flipH="1">
              <a:off x="10350828" y="1454539"/>
              <a:ext cx="953088" cy="966492"/>
            </a:xfrm>
            <a:prstGeom prst="rect">
              <a:avLst/>
            </a:prstGeom>
            <a:noFill/>
            <a:ln>
              <a:noFill/>
            </a:ln>
          </p:spPr>
        </p:pic>
      </p:grpSp>
      <p:sp>
        <p:nvSpPr>
          <p:cNvPr id="14" name="Title Placeholder 1">
            <a:extLst>
              <a:ext uri="{FF2B5EF4-FFF2-40B4-BE49-F238E27FC236}">
                <a16:creationId xmlns:a16="http://schemas.microsoft.com/office/drawing/2014/main" id="{6AEFFA5B-90B6-429D-9A1D-08FBB99F6656}"/>
              </a:ext>
            </a:extLst>
          </p:cNvPr>
          <p:cNvSpPr txBox="1">
            <a:spLocks/>
          </p:cNvSpPr>
          <p:nvPr/>
        </p:nvSpPr>
        <p:spPr>
          <a:xfrm>
            <a:off x="123585" y="9399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Apresentação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do TCC</a:t>
            </a:r>
            <a:endParaRPr lang="en-US" dirty="0">
              <a:solidFill>
                <a:srgbClr val="434343"/>
              </a:solidFill>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3. COMUNICAÇÃO ORAL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PASSAR UMA MENSAGEM NUM CURTO PERÍODO DE TEMPO</a:t>
            </a:r>
          </a:p>
        </p:txBody>
      </p:sp>
      <p:sp>
        <p:nvSpPr>
          <p:cNvPr id="12" name="Title Placeholder 1">
            <a:extLst>
              <a:ext uri="{FF2B5EF4-FFF2-40B4-BE49-F238E27FC236}">
                <a16:creationId xmlns:a16="http://schemas.microsoft.com/office/drawing/2014/main" id="{08F0013A-B102-4FD4-80A8-1DB82274AC35}"/>
              </a:ext>
            </a:extLst>
          </p:cNvPr>
          <p:cNvSpPr txBox="1">
            <a:spLocks/>
          </p:cNvSpPr>
          <p:nvPr/>
        </p:nvSpPr>
        <p:spPr>
          <a:xfrm>
            <a:off x="3435952" y="1137276"/>
            <a:ext cx="8570517" cy="5599072"/>
          </a:xfrm>
          <a:prstGeom prst="rect">
            <a:avLst/>
          </a:prstGeom>
        </p:spPr>
        <p:txBody>
          <a:bodyPr vert="horz" lIns="91440" tIns="45720" rIns="91440" bIns="45720" rtlCol="0" anchor="ctr">
            <a:noAutofit/>
          </a:bodyPr>
          <a:lstStyle>
            <a:defPPr>
              <a:defRPr lang="pt-BR"/>
            </a:defPPr>
            <a:lvl1pPr marL="285750" indent="-285750">
              <a:lnSpc>
                <a:spcPct val="150000"/>
              </a:lnSpc>
              <a:spcBef>
                <a:spcPct val="0"/>
              </a:spcBef>
              <a:buFont typeface="Wingdings" panose="05000000000000000000" pitchFamily="2" charset="2"/>
              <a:buChar char="§"/>
              <a:defRPr sz="1200">
                <a:solidFill>
                  <a:schemeClr val="bg1"/>
                </a:solidFill>
                <a:latin typeface="Open Sans" panose="020B0604020202020204" charset="0"/>
                <a:ea typeface="Open Sans" panose="020B0604020202020204" charset="0"/>
                <a:cs typeface="Open Sans" panose="020B0604020202020204" charset="0"/>
              </a:defRPr>
            </a:lvl1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pt-BR" sz="1200" b="1" i="0" u="none" strike="noStrike" kern="1200" cap="none" spc="0" normalizeH="0" baseline="0" noProof="0" dirty="0">
                <a:ln>
                  <a:noFill/>
                </a:ln>
                <a:solidFill>
                  <a:srgbClr val="434343"/>
                </a:solidFill>
                <a:effectLst/>
                <a:uLnTx/>
                <a:uFillTx/>
                <a:latin typeface="Open Sans" panose="020B0604020202020204" charset="0"/>
              </a:rPr>
              <a:t>PREPARAÇÃO DO MATERIAL</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Escolher um título forte e slides impactantes (mínimo de informação possível)</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Elaborar poucos slides (máximo 15 - 20 slides)</a:t>
            </a:r>
          </a:p>
          <a:p>
            <a:pPr lvl="0">
              <a:lnSpc>
                <a:spcPct val="100000"/>
              </a:lnSpc>
              <a:buFont typeface="Arial" panose="020B0604020202020204" pitchFamily="34" charset="0"/>
              <a:buChar char="•"/>
              <a:defRPr/>
            </a:pPr>
            <a:r>
              <a:rPr lang="pt-BR" dirty="0">
                <a:solidFill>
                  <a:srgbClr val="434343"/>
                </a:solidFill>
              </a:rPr>
              <a:t>Utilizar </a:t>
            </a:r>
            <a:r>
              <a:rPr kumimoji="0" lang="pt-BR" sz="1200" b="0" i="0" u="none" strike="noStrike" kern="1200" cap="none" spc="0" normalizeH="0" baseline="0" noProof="0" dirty="0">
                <a:ln>
                  <a:noFill/>
                </a:ln>
                <a:solidFill>
                  <a:srgbClr val="434343"/>
                </a:solidFill>
                <a:effectLst/>
                <a:uLnTx/>
                <a:uFillTx/>
                <a:latin typeface="Open Sans" panose="020B0604020202020204" charset="0"/>
              </a:rPr>
              <a:t>elementos </a:t>
            </a:r>
            <a:r>
              <a:rPr lang="pt-BR" dirty="0">
                <a:solidFill>
                  <a:srgbClr val="434343"/>
                </a:solidFill>
              </a:rPr>
              <a:t>visuais sempre que possível </a:t>
            </a:r>
            <a:r>
              <a:rPr kumimoji="0" lang="pt-BR" sz="1200" b="0" i="0" u="none" strike="noStrike" kern="1200" cap="none" spc="0" normalizeH="0" baseline="0" noProof="0" dirty="0">
                <a:ln>
                  <a:noFill/>
                </a:ln>
                <a:solidFill>
                  <a:srgbClr val="434343"/>
                </a:solidFill>
                <a:effectLst/>
                <a:uLnTx/>
                <a:uFillTx/>
                <a:latin typeface="Open Sans" panose="020B0604020202020204" charset="0"/>
              </a:rPr>
              <a:t>(fotos, ícones, gráficos e tabelas –  quanto menos texto melhor)</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Treinar o conteúdo (sozinho e com plateia – receba os feedbacks de forma inteligente para melhorar sua apresentação)</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Usar uma linguagem adequada a seu público </a:t>
            </a:r>
          </a:p>
          <a:p>
            <a:pPr marL="0" marR="0" lvl="0" indent="0" algn="l" defTabSz="914400" rtl="0" eaLnBrk="1" fontAlgn="auto" latinLnBrk="0" hangingPunct="1">
              <a:lnSpc>
                <a:spcPct val="100000"/>
              </a:lnSpc>
              <a:spcBef>
                <a:spcPct val="0"/>
              </a:spcBef>
              <a:spcAft>
                <a:spcPts val="0"/>
              </a:spcAft>
              <a:buClrTx/>
              <a:buSzTx/>
              <a:buNone/>
              <a:tabLst/>
              <a:defRPr/>
            </a:pP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pt-BR" sz="1200" b="1" i="0" u="none" strike="noStrike" kern="1200" cap="none" spc="0" normalizeH="0" baseline="0" noProof="0" dirty="0">
                <a:ln>
                  <a:noFill/>
                </a:ln>
                <a:solidFill>
                  <a:srgbClr val="434343"/>
                </a:solidFill>
                <a:effectLst/>
                <a:uLnTx/>
                <a:uFillTx/>
                <a:latin typeface="Open Sans" panose="020B0604020202020204" charset="0"/>
              </a:rPr>
              <a:t>PREPARAÇÃO PARA APRESENTAÇÃO</a:t>
            </a: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Prepare-se do ponto de vista físico e mental</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Checar disponibilidade de espaço físico, recursos audiovisuais etc.</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Estudar o material que será discutido, revisando previamente termos técnicos ou de negócios </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Ter em mente números importantes para guiar sua apresentação</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Ter um plano flexível em caso da sua apresentação seja interrompida</a:t>
            </a: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pt-BR" sz="1200" b="1" i="0" u="none" strike="noStrike" kern="1200" cap="none" spc="0" normalizeH="0" baseline="0" noProof="0" dirty="0">
                <a:ln>
                  <a:noFill/>
                </a:ln>
                <a:solidFill>
                  <a:srgbClr val="434343"/>
                </a:solidFill>
                <a:effectLst/>
                <a:uLnTx/>
                <a:uFillTx/>
                <a:latin typeface="Open Sans" panose="020B0604020202020204" charset="0"/>
              </a:rPr>
              <a:t>ABERTURA</a:t>
            </a: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Apresentar brevemente o escopo do projeto e os objetivos a serem alcançados</a:t>
            </a:r>
          </a:p>
          <a:p>
            <a:pPr marL="285750" marR="0" lvl="0" indent="-285750" algn="l" defTabSz="914400" rtl="0" eaLnBrk="1" fontAlgn="auto" latinLnBrk="0" hangingPunct="1">
              <a:lnSpc>
                <a:spcPct val="100000"/>
              </a:lnSpc>
              <a:spcBef>
                <a:spcPct val="0"/>
              </a:spcBef>
              <a:spcAft>
                <a:spcPts val="0"/>
              </a:spcAft>
              <a:buClrTx/>
              <a:buSzTx/>
              <a:buFont typeface="Wingdings" panose="05000000000000000000" pitchFamily="2" charset="2"/>
              <a:buChar char="§"/>
              <a:tabLst/>
              <a:defRPr/>
            </a:pP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pt-BR" sz="1200" b="1" i="0" u="none" strike="noStrike" kern="1200" cap="none" spc="0" normalizeH="0" baseline="0" noProof="0" dirty="0">
                <a:ln>
                  <a:noFill/>
                </a:ln>
                <a:solidFill>
                  <a:srgbClr val="434343"/>
                </a:solidFill>
                <a:effectLst/>
                <a:uLnTx/>
                <a:uFillTx/>
                <a:latin typeface="Open Sans" panose="020B0604020202020204" charset="0"/>
              </a:rPr>
              <a:t>DURANTE</a:t>
            </a: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a:lnSpc>
                <a:spcPct val="100000"/>
              </a:lnSpc>
              <a:buFont typeface="Arial" panose="020B0604020202020204" pitchFamily="34" charset="0"/>
              <a:buChar char="•"/>
              <a:defRPr/>
            </a:pPr>
            <a:r>
              <a:rPr lang="pt-BR" dirty="0">
                <a:solidFill>
                  <a:srgbClr val="434343"/>
                </a:solidFill>
              </a:rPr>
              <a:t>Ter o </a:t>
            </a:r>
            <a:r>
              <a:rPr lang="pt-BR" i="1" dirty="0" err="1">
                <a:solidFill>
                  <a:srgbClr val="434343"/>
                </a:solidFill>
              </a:rPr>
              <a:t>storytelling</a:t>
            </a:r>
            <a:r>
              <a:rPr lang="pt-BR" i="1" dirty="0">
                <a:solidFill>
                  <a:srgbClr val="434343"/>
                </a:solidFill>
              </a:rPr>
              <a:t> </a:t>
            </a:r>
            <a:r>
              <a:rPr lang="pt-BR" dirty="0">
                <a:solidFill>
                  <a:srgbClr val="434343"/>
                </a:solidFill>
              </a:rPr>
              <a:t>na sua apresentação e na cabeça</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Deixar bem claro a base de dados que foram utilizadas: o que recebeu de original, as transformações realizadas, manipulações das bases, variáveis e como elas foram utilizadas (descartadas e mais relevantes do estudo)</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Ter na ponta da língua todos os números importantes a serem citados</a:t>
            </a: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0" lang="pt-BR" sz="1200" b="1" i="0" u="none" strike="noStrike" kern="1200" cap="none" spc="0" normalizeH="0" baseline="0" noProof="0" dirty="0">
                <a:ln>
                  <a:noFill/>
                </a:ln>
                <a:solidFill>
                  <a:srgbClr val="434343"/>
                </a:solidFill>
                <a:effectLst/>
                <a:uLnTx/>
                <a:uFillTx/>
                <a:latin typeface="Open Sans" panose="020B0604020202020204" charset="0"/>
              </a:rPr>
              <a:t>FINALIZAÇÃO</a:t>
            </a:r>
            <a:endParaRPr kumimoji="0" lang="pt-BR" sz="1200" b="0" i="0" u="none" strike="noStrike" kern="1200" cap="none" spc="0" normalizeH="0" baseline="0" noProof="0" dirty="0">
              <a:ln>
                <a:noFill/>
              </a:ln>
              <a:solidFill>
                <a:srgbClr val="434343"/>
              </a:solidFill>
              <a:effectLst/>
              <a:uLnTx/>
              <a:uFillTx/>
              <a:latin typeface="Open Sans" panose="020B0604020202020204" charset="0"/>
            </a:endParaRP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Fazer as conclusões técnicas mínimas mas que sejam pertinentes para o negócio</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Finalizar a apresentação para o cliente fazendo um ponte de como sua solução será útil para ele</a:t>
            </a:r>
          </a:p>
          <a:p>
            <a:pPr marR="0" lvl="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pt-BR" sz="1200" b="0" i="0" u="none" strike="noStrike" kern="1200" cap="none" spc="0" normalizeH="0" baseline="0" noProof="0" dirty="0">
                <a:ln>
                  <a:noFill/>
                </a:ln>
                <a:solidFill>
                  <a:srgbClr val="434343"/>
                </a:solidFill>
                <a:effectLst/>
                <a:uLnTx/>
                <a:uFillTx/>
                <a:latin typeface="Open Sans" panose="020B0604020202020204" charset="0"/>
              </a:rPr>
              <a:t>Deixar alguns minutos finais para dúvidas ou perguntas</a:t>
            </a: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endParaRPr kumimoji="0" lang="en-US" sz="1200" b="0" i="0" u="none" strike="noStrike" kern="1200" cap="none" spc="0" normalizeH="0" baseline="0" noProof="0" dirty="0">
              <a:ln>
                <a:noFill/>
              </a:ln>
              <a:solidFill>
                <a:srgbClr val="434343"/>
              </a:solidFill>
              <a:effectLst/>
              <a:uLnTx/>
              <a:uFillTx/>
              <a:latin typeface="Open Sans" panose="020B0604020202020204" charset="0"/>
            </a:endParaRPr>
          </a:p>
        </p:txBody>
      </p:sp>
      <p:pic>
        <p:nvPicPr>
          <p:cNvPr id="6146" name="Picture 2" descr="Man In Suit Jacket Standing Beside Projector Screen">
            <a:extLst>
              <a:ext uri="{FF2B5EF4-FFF2-40B4-BE49-F238E27FC236}">
                <a16:creationId xmlns:a16="http://schemas.microsoft.com/office/drawing/2014/main" id="{B4710677-8B54-4922-93CB-37DD24EE21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829" t="753" r="27726" b="-753"/>
          <a:stretch/>
        </p:blipFill>
        <p:spPr bwMode="auto">
          <a:xfrm>
            <a:off x="0" y="1055566"/>
            <a:ext cx="3208263" cy="5868666"/>
          </a:xfrm>
          <a:prstGeom prst="rect">
            <a:avLst/>
          </a:prstGeom>
          <a:noFill/>
          <a:extLst>
            <a:ext uri="{909E8E84-426E-40DD-AFC4-6F175D3DCCD1}">
              <a14:hiddenFill xmlns:a14="http://schemas.microsoft.com/office/drawing/2010/main">
                <a:solidFill>
                  <a:srgbClr val="FFFFFF"/>
                </a:solidFill>
              </a14:hiddenFill>
            </a:ext>
          </a:extLst>
        </p:spPr>
      </p:pic>
      <p:sp>
        <p:nvSpPr>
          <p:cNvPr id="10" name="Espaço Reservado para Número de Slide 4">
            <a:extLst>
              <a:ext uri="{FF2B5EF4-FFF2-40B4-BE49-F238E27FC236}">
                <a16:creationId xmlns:a16="http://schemas.microsoft.com/office/drawing/2014/main" id="{706B72D6-5D45-4469-AFDC-1A2F1B5075D3}"/>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1" name="Pentágono 10">
            <a:extLst>
              <a:ext uri="{FF2B5EF4-FFF2-40B4-BE49-F238E27FC236}">
                <a16:creationId xmlns:a16="http://schemas.microsoft.com/office/drawing/2014/main" id="{639EE3B1-4B1A-403D-AEB0-6D30D2789313}"/>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00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erson making pot">
            <a:extLst>
              <a:ext uri="{FF2B5EF4-FFF2-40B4-BE49-F238E27FC236}">
                <a16:creationId xmlns:a16="http://schemas.microsoft.com/office/drawing/2014/main" id="{F29A4F2E-8CC3-40A8-9F13-F48BA9CCF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0280073" cy="6856808"/>
          </a:xfrm>
          <a:prstGeom prst="rect">
            <a:avLst/>
          </a:prstGeom>
          <a:noFill/>
          <a:extLst>
            <a:ext uri="{909E8E84-426E-40DD-AFC4-6F175D3DCCD1}">
              <a14:hiddenFill xmlns:a14="http://schemas.microsoft.com/office/drawing/2010/main">
                <a:solidFill>
                  <a:srgbClr val="FFFFFF"/>
                </a:solidFill>
              </a14:hiddenFill>
            </a:ext>
          </a:extLst>
        </p:spPr>
      </p:pic>
      <p:sp>
        <p:nvSpPr>
          <p:cNvPr id="15" name="Retângulo 14">
            <a:extLst>
              <a:ext uri="{FF2B5EF4-FFF2-40B4-BE49-F238E27FC236}">
                <a16:creationId xmlns:a16="http://schemas.microsoft.com/office/drawing/2014/main" id="{8B8DB13B-0BEC-4354-942A-BDAB0664350C}"/>
              </a:ext>
            </a:extLst>
          </p:cNvPr>
          <p:cNvSpPr/>
          <p:nvPr/>
        </p:nvSpPr>
        <p:spPr>
          <a:xfrm>
            <a:off x="3226778" y="374073"/>
            <a:ext cx="3263858"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a:solidFill>
                  <a:prstClr val="white"/>
                </a:solidFill>
                <a:latin typeface="Open Sans" panose="020B0604020202020204" charset="0"/>
              </a:rPr>
              <a:t> MÃOS À OBRA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1" i="0" u="none" strike="noStrike" kern="1200" cap="none" spc="0" normalizeH="0" baseline="0" noProof="0" dirty="0">
              <a:ln>
                <a:noFill/>
              </a:ln>
              <a:solidFill>
                <a:prstClr val="white"/>
              </a:solidFill>
              <a:effectLst/>
              <a:uLnTx/>
              <a:uFillTx/>
              <a:latin typeface="Open Sans" panose="020B060402020202020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400" b="1"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F23F4A02-6043-466B-982F-0A8D22C326D5}"/>
              </a:ext>
            </a:extLst>
          </p:cNvPr>
          <p:cNvSpPr/>
          <p:nvPr/>
        </p:nvSpPr>
        <p:spPr>
          <a:xfrm>
            <a:off x="10403432" y="2295436"/>
            <a:ext cx="1788568" cy="289310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t-BR" sz="1400" dirty="0">
                <a:solidFill>
                  <a:srgbClr val="434343"/>
                </a:solidFill>
                <a:latin typeface="Open Sans" panose="020B0604020202020204" charset="0"/>
              </a:rPr>
              <a:t>Os slides a seguir contém </a:t>
            </a:r>
            <a:r>
              <a:rPr lang="da-DK" sz="1400" dirty="0">
                <a:solidFill>
                  <a:srgbClr val="434343"/>
                </a:solidFill>
                <a:latin typeface="Open Sans" panose="020B0604020202020204"/>
              </a:rPr>
              <a:t>vários slides de referência apenas como orientação, podendo o aluno criar novos slides desde que sigam a mesma identidade visual do LABDATA</a:t>
            </a:r>
          </a:p>
          <a:p>
            <a:pPr marL="0" marR="0" lvl="0" indent="0"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pt-BR" sz="1400" i="0" u="none" strike="noStrike" kern="1200" cap="none" spc="0" normalizeH="0" baseline="0" noProof="0" dirty="0">
              <a:ln>
                <a:noFill/>
              </a:ln>
              <a:solidFill>
                <a:srgbClr val="434343"/>
              </a:solidFill>
              <a:effectLst/>
              <a:uLnTx/>
              <a:uFillTx/>
              <a:latin typeface="Open Sans" panose="020B0604020202020204"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pt-BR" sz="140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7" name="Espaço Reservado para Número de Slide 4">
            <a:extLst>
              <a:ext uri="{FF2B5EF4-FFF2-40B4-BE49-F238E27FC236}">
                <a16:creationId xmlns:a16="http://schemas.microsoft.com/office/drawing/2014/main" id="{71DE3521-AFD3-4388-8B49-729A033D346F}"/>
              </a:ext>
            </a:extLst>
          </p:cNvPr>
          <p:cNvSpPr txBox="1">
            <a:spLocks/>
          </p:cNvSpPr>
          <p:nvPr/>
        </p:nvSpPr>
        <p:spPr>
          <a:xfrm>
            <a:off x="11430002" y="379620"/>
            <a:ext cx="402082"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18" name="Pentágono 17">
            <a:extLst>
              <a:ext uri="{FF2B5EF4-FFF2-40B4-BE49-F238E27FC236}">
                <a16:creationId xmlns:a16="http://schemas.microsoft.com/office/drawing/2014/main" id="{BEA7F6B1-4729-4CCA-99F9-B142E4DF25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4" name="Imagem 23">
            <a:extLst>
              <a:ext uri="{FF2B5EF4-FFF2-40B4-BE49-F238E27FC236}">
                <a16:creationId xmlns:a16="http://schemas.microsoft.com/office/drawing/2014/main" id="{48E77A8E-2A45-4857-822F-CC2CE7A047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485036" y="6438624"/>
            <a:ext cx="1563172" cy="300604"/>
          </a:xfrm>
          <a:prstGeom prst="rect">
            <a:avLst/>
          </a:prstGeom>
        </p:spPr>
      </p:pic>
    </p:spTree>
    <p:extLst>
      <p:ext uri="{BB962C8B-B14F-4D97-AF65-F5344CB8AC3E}">
        <p14:creationId xmlns:p14="http://schemas.microsoft.com/office/powerpoint/2010/main" val="102955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B987FB77-D8CF-4235-8096-B55D09ECCC58}"/>
              </a:ext>
            </a:extLst>
          </p:cNvPr>
          <p:cNvSpPr/>
          <p:nvPr/>
        </p:nvSpPr>
        <p:spPr>
          <a:xfrm>
            <a:off x="283078" y="1459035"/>
            <a:ext cx="11124609" cy="5262979"/>
          </a:xfrm>
          <a:prstGeom prst="rect">
            <a:avLst/>
          </a:prstGeom>
        </p:spPr>
        <p:txBody>
          <a:bodyPr wrap="square">
            <a:spAutoFit/>
          </a:bodyPr>
          <a:lstStyle/>
          <a:p>
            <a:r>
              <a:rPr lang="da-DK" sz="1400" dirty="0">
                <a:solidFill>
                  <a:srgbClr val="434343"/>
                </a:solidFill>
                <a:latin typeface="Open Sans" panose="020B0604020202020204"/>
              </a:rPr>
              <a:t>Com o intuito de garantir a identidade visual em todos os materiais do LABDATA FIA, solicitamos que os alunos sigam o template disponibilizado neste documento, podendo fazer algumas modificações a seu critério, desde que sigam minimamente as seguintes recomendações:</a:t>
            </a:r>
          </a:p>
          <a:p>
            <a:endParaRPr lang="da-DK" sz="1400" dirty="0">
              <a:solidFill>
                <a:srgbClr val="434343"/>
              </a:solidFill>
              <a:latin typeface="Open Sans" panose="020B0604020202020204"/>
            </a:endParaRPr>
          </a:p>
          <a:p>
            <a:pPr marL="742950" lvl="1" indent="-285750">
              <a:buFont typeface="Wingdings" panose="05000000000000000000" pitchFamily="2" charset="2"/>
              <a:buChar char="§"/>
            </a:pPr>
            <a:r>
              <a:rPr lang="da-DK" sz="1400" dirty="0">
                <a:solidFill>
                  <a:srgbClr val="434343"/>
                </a:solidFill>
                <a:latin typeface="Open Sans" panose="020B0604020202020204"/>
              </a:rPr>
              <a:t>Fonte: Open Sans;</a:t>
            </a:r>
          </a:p>
          <a:p>
            <a:pPr marL="742950" lvl="1" indent="-285750">
              <a:buFont typeface="Wingdings" panose="05000000000000000000" pitchFamily="2" charset="2"/>
              <a:buChar char="§"/>
            </a:pPr>
            <a:r>
              <a:rPr lang="da-DK" sz="1400" dirty="0">
                <a:solidFill>
                  <a:srgbClr val="434343"/>
                </a:solidFill>
                <a:latin typeface="Open Sans" panose="020B0604020202020204"/>
              </a:rPr>
              <a:t>Tamanho fonte: 12 ou 14 no corpo do texto e 24 no título – primeira linha;</a:t>
            </a:r>
          </a:p>
          <a:p>
            <a:pPr marL="742950" lvl="1" indent="-285750">
              <a:buFont typeface="Wingdings" panose="05000000000000000000" pitchFamily="2" charset="2"/>
              <a:buChar char="§"/>
            </a:pPr>
            <a:r>
              <a:rPr lang="da-DK" sz="1400" dirty="0">
                <a:solidFill>
                  <a:srgbClr val="434343"/>
                </a:solidFill>
                <a:latin typeface="Open Sans" panose="020B0604020202020204"/>
              </a:rPr>
              <a:t>Utilizar a cores guia do LABDATA FIA (ou tons similares, quando forem necessários os uso de 3 cores ou mais):</a:t>
            </a:r>
          </a:p>
          <a:p>
            <a:r>
              <a:rPr lang="da-DK" sz="1400" dirty="0">
                <a:solidFill>
                  <a:srgbClr val="6ADBD9"/>
                </a:solidFill>
                <a:latin typeface="Open Sans" panose="020B0604020202020204"/>
              </a:rPr>
              <a:t>	VERDE ÁGUA: R=106, G=219, B=217;</a:t>
            </a:r>
          </a:p>
          <a:p>
            <a:r>
              <a:rPr lang="da-DK" sz="1400" dirty="0">
                <a:solidFill>
                  <a:schemeClr val="accent4"/>
                </a:solidFill>
                <a:latin typeface="Open Sans" panose="020B0604020202020204"/>
              </a:rPr>
              <a:t>	</a:t>
            </a:r>
            <a:r>
              <a:rPr lang="da-DK" sz="1400" dirty="0">
                <a:solidFill>
                  <a:srgbClr val="434343"/>
                </a:solidFill>
                <a:latin typeface="Open Sans" panose="020B0604020202020204"/>
              </a:rPr>
              <a:t>CINZA: R=67, G=67, B=67;</a:t>
            </a:r>
          </a:p>
          <a:p>
            <a:pPr marL="742950" lvl="1" indent="-285750">
              <a:buFont typeface="Wingdings" panose="05000000000000000000" pitchFamily="2" charset="2"/>
              <a:buChar char="§"/>
            </a:pPr>
            <a:r>
              <a:rPr lang="da-DK" sz="1400" dirty="0">
                <a:solidFill>
                  <a:srgbClr val="434343"/>
                </a:solidFill>
                <a:latin typeface="Open Sans" panose="020B0604020202020204"/>
              </a:rPr>
              <a:t>Caso use imagens ou fotos, certifique-se de que a fonte da imagem (sendo pública) permita o uso sem direitos autorais. Todas as imagens poderão ser modificadas a gosto do aluno;</a:t>
            </a:r>
          </a:p>
          <a:p>
            <a:pPr marL="742950" lvl="1" indent="-285750">
              <a:buFont typeface="Wingdings" panose="05000000000000000000" pitchFamily="2" charset="2"/>
              <a:buChar char="§"/>
            </a:pPr>
            <a:r>
              <a:rPr lang="da-DK" sz="1400" dirty="0">
                <a:solidFill>
                  <a:srgbClr val="434343"/>
                </a:solidFill>
                <a:latin typeface="Open Sans" panose="020B0604020202020204"/>
              </a:rPr>
              <a:t>Manter o cabeçalho e rodapé conforme os slides guia;</a:t>
            </a:r>
          </a:p>
          <a:p>
            <a:pPr marL="742950" lvl="1" indent="-285750">
              <a:buFont typeface="Wingdings" panose="05000000000000000000" pitchFamily="2" charset="2"/>
              <a:buChar char="§"/>
            </a:pPr>
            <a:r>
              <a:rPr lang="da-DK" sz="1400" dirty="0">
                <a:solidFill>
                  <a:srgbClr val="434343"/>
                </a:solidFill>
                <a:latin typeface="Open Sans" panose="020B0604020202020204"/>
              </a:rPr>
              <a:t>Em</a:t>
            </a:r>
            <a:r>
              <a:rPr lang="da-DK" sz="1400" dirty="0">
                <a:solidFill>
                  <a:schemeClr val="accent4"/>
                </a:solidFill>
                <a:latin typeface="Open Sans" panose="020B0604020202020204"/>
              </a:rPr>
              <a:t> ”amarelo” </a:t>
            </a:r>
            <a:r>
              <a:rPr lang="da-DK" sz="1400" dirty="0">
                <a:solidFill>
                  <a:srgbClr val="434343"/>
                </a:solidFill>
                <a:latin typeface="Open Sans" panose="020B0604020202020204"/>
              </a:rPr>
              <a:t>existem alguns comentários que devem ser removidos dos slides na elaboração do material final.</a:t>
            </a:r>
          </a:p>
          <a:p>
            <a:endParaRPr lang="da-DK" sz="1400" dirty="0">
              <a:solidFill>
                <a:srgbClr val="434343"/>
              </a:solidFill>
              <a:latin typeface="Open Sans" panose="020B0604020202020204"/>
            </a:endParaRPr>
          </a:p>
          <a:p>
            <a:r>
              <a:rPr lang="da-DK" sz="1400" dirty="0">
                <a:solidFill>
                  <a:srgbClr val="434343"/>
                </a:solidFill>
                <a:latin typeface="Open Sans" panose="020B0604020202020204"/>
              </a:rPr>
              <a:t>Deixamos neste material vários slides de referência apenas como orientação, podendo o aluno criar novos slides desde que sigam a mesma identidade visual apresentada neste documento.</a:t>
            </a:r>
          </a:p>
          <a:p>
            <a:endParaRPr lang="da-DK" sz="1400" dirty="0">
              <a:solidFill>
                <a:srgbClr val="434343"/>
              </a:solidFill>
              <a:latin typeface="Open Sans" panose="020B0604020202020204"/>
            </a:endParaRPr>
          </a:p>
          <a:p>
            <a:r>
              <a:rPr lang="da-DK" sz="1400" dirty="0">
                <a:solidFill>
                  <a:srgbClr val="434343"/>
                </a:solidFill>
                <a:latin typeface="Open Sans" panose="020B0604020202020204"/>
              </a:rPr>
              <a:t>Contamos com sua colaboração.</a:t>
            </a:r>
          </a:p>
          <a:p>
            <a:pPr marL="285750" indent="-285750">
              <a:buFont typeface="Arial" panose="020B0604020202020204" pitchFamily="34" charset="0"/>
              <a:buChar char="•"/>
            </a:pPr>
            <a:endParaRPr lang="da-DK" sz="1400" dirty="0">
              <a:solidFill>
                <a:schemeClr val="accent4"/>
              </a:solidFill>
              <a:latin typeface="Open Sans" panose="020B0604020202020204"/>
            </a:endParaRPr>
          </a:p>
          <a:p>
            <a:pPr marL="285750" indent="-285750">
              <a:buFont typeface="Arial" panose="020B0604020202020204" pitchFamily="34" charset="0"/>
              <a:buChar char="•"/>
            </a:pPr>
            <a:endParaRPr lang="da-DK" sz="1400" dirty="0">
              <a:solidFill>
                <a:schemeClr val="accent4"/>
              </a:solidFill>
              <a:latin typeface="Open Sans" panose="020B0604020202020204"/>
            </a:endParaRPr>
          </a:p>
          <a:p>
            <a:pPr marL="285750" indent="-285750">
              <a:buFont typeface="Arial" panose="020B0604020202020204" pitchFamily="34" charset="0"/>
              <a:buChar char="•"/>
            </a:pPr>
            <a:endParaRPr lang="da-DK" sz="1400" dirty="0">
              <a:solidFill>
                <a:schemeClr val="accent4"/>
              </a:solidFill>
              <a:latin typeface="Open Sans" panose="020B0604020202020204"/>
            </a:endParaRPr>
          </a:p>
          <a:p>
            <a:endParaRPr lang="da-DK" sz="1400" dirty="0">
              <a:solidFill>
                <a:schemeClr val="accent4"/>
              </a:solidFill>
              <a:latin typeface="Open Sans" panose="020B0604020202020204"/>
            </a:endParaRPr>
          </a:p>
          <a:p>
            <a:r>
              <a:rPr lang="da-DK" sz="1400" b="1" dirty="0">
                <a:solidFill>
                  <a:srgbClr val="434343"/>
                </a:solidFill>
                <a:latin typeface="Open Sans" panose="020B0604020202020204"/>
                <a:sym typeface="Wingdings" panose="05000000000000000000" pitchFamily="2" charset="2"/>
              </a:rPr>
              <a:t>Obrigado </a:t>
            </a:r>
          </a:p>
          <a:p>
            <a:r>
              <a:rPr lang="da-DK" sz="1400" b="1" dirty="0">
                <a:solidFill>
                  <a:srgbClr val="434343"/>
                </a:solidFill>
                <a:latin typeface="Open Sans" panose="020B0604020202020204"/>
                <a:sym typeface="Wingdings" panose="05000000000000000000" pitchFamily="2" charset="2"/>
              </a:rPr>
              <a:t>Equipe LABDATA FIA</a:t>
            </a:r>
            <a:endParaRPr lang="da-DK" sz="1400" b="1" dirty="0">
              <a:solidFill>
                <a:srgbClr val="434343"/>
              </a:solidFill>
              <a:latin typeface="Open Sans" panose="020B0604020202020204"/>
            </a:endParaRPr>
          </a:p>
        </p:txBody>
      </p:sp>
      <p:pic>
        <p:nvPicPr>
          <p:cNvPr id="5" name="Imagem 4"/>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8" name="Title Placeholder 1">
            <a:extLst>
              <a:ext uri="{FF2B5EF4-FFF2-40B4-BE49-F238E27FC236}">
                <a16:creationId xmlns:a16="http://schemas.microsoft.com/office/drawing/2014/main" id="{8A965584-C1F2-4144-A9E8-3F2998550049}"/>
              </a:ext>
            </a:extLst>
          </p:cNvPr>
          <p:cNvSpPr txBox="1">
            <a:spLocks/>
          </p:cNvSpPr>
          <p:nvPr/>
        </p:nvSpPr>
        <p:spPr>
          <a:xfrm>
            <a:off x="123585" y="9399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Leia me</a:t>
            </a:r>
            <a:endParaRPr lang="en-US" dirty="0">
              <a:solidFill>
                <a:srgbClr val="434343"/>
              </a:solidFill>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3. TEMPLATE DO TCC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LER ATENTAMENTE AS RECOMENDAÇÕES ABAIXO</a:t>
            </a:r>
          </a:p>
        </p:txBody>
      </p:sp>
    </p:spTree>
    <p:extLst>
      <p:ext uri="{BB962C8B-B14F-4D97-AF65-F5344CB8AC3E}">
        <p14:creationId xmlns:p14="http://schemas.microsoft.com/office/powerpoint/2010/main" val="4128062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1030" name="Picture 6" descr="Black and Gray Mining Rig">
            <a:extLst>
              <a:ext uri="{FF2B5EF4-FFF2-40B4-BE49-F238E27FC236}">
                <a16:creationId xmlns:a16="http://schemas.microsoft.com/office/drawing/2014/main" id="{9C21FD47-7868-414A-9BB3-9F1BE2575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984401" y="42518"/>
            <a:ext cx="10213757" cy="6815482"/>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oogle Shape;56;p13"/>
          <p:cNvGrpSpPr/>
          <p:nvPr/>
        </p:nvGrpSpPr>
        <p:grpSpPr>
          <a:xfrm>
            <a:off x="-3251199" y="-304800"/>
            <a:ext cx="10893700" cy="7467600"/>
            <a:chOff x="-2438400" y="-228600"/>
            <a:chExt cx="8170275" cy="5600700"/>
          </a:xfrm>
        </p:grpSpPr>
        <p:grpSp>
          <p:nvGrpSpPr>
            <p:cNvPr id="57" name="Google Shape;57;p13"/>
            <p:cNvGrpSpPr/>
            <p:nvPr/>
          </p:nvGrpSpPr>
          <p:grpSpPr>
            <a:xfrm>
              <a:off x="-2438400" y="0"/>
              <a:ext cx="8017875" cy="5372100"/>
              <a:chOff x="-2438400" y="0"/>
              <a:chExt cx="8017875" cy="5372100"/>
            </a:xfrm>
          </p:grpSpPr>
          <p:pic>
            <p:nvPicPr>
              <p:cNvPr id="58" name="Google Shape;58;p13"/>
              <p:cNvPicPr preferRelativeResize="0"/>
              <p:nvPr/>
            </p:nvPicPr>
            <p:blipFill rotWithShape="1">
              <a:blip r:embed="rId4">
                <a:alphaModFix/>
              </a:blip>
              <a:srcRect l="-43947"/>
              <a:stretch/>
            </p:blipFill>
            <p:spPr>
              <a:xfrm rot="10800000" flipH="1">
                <a:off x="-2438400" y="0"/>
                <a:ext cx="7987800" cy="5143500"/>
              </a:xfrm>
              <a:prstGeom prst="trapezoid">
                <a:avLst>
                  <a:gd name="adj" fmla="val 41313"/>
                </a:avLst>
              </a:prstGeom>
              <a:noFill/>
              <a:ln>
                <a:noFill/>
              </a:ln>
            </p:spPr>
          </p:pic>
          <p:cxnSp>
            <p:nvCxnSpPr>
              <p:cNvPr id="59" name="Google Shape;59;p13"/>
              <p:cNvCxnSpPr/>
              <p:nvPr/>
            </p:nvCxnSpPr>
            <p:spPr>
              <a:xfrm flipH="1">
                <a:off x="3371775" y="0"/>
                <a:ext cx="2207700" cy="5372100"/>
              </a:xfrm>
              <a:prstGeom prst="straightConnector1">
                <a:avLst/>
              </a:prstGeom>
              <a:noFill/>
              <a:ln w="28575" cap="flat" cmpd="sng">
                <a:solidFill>
                  <a:srgbClr val="6ADBD9"/>
                </a:solidFill>
                <a:prstDash val="solid"/>
                <a:round/>
                <a:headEnd type="none" w="med" len="med"/>
                <a:tailEnd type="none" w="med" len="med"/>
              </a:ln>
            </p:spPr>
          </p:cxnSp>
        </p:grpSp>
        <p:cxnSp>
          <p:nvCxnSpPr>
            <p:cNvPr id="60" name="Google Shape;60;p13"/>
            <p:cNvCxnSpPr/>
            <p:nvPr/>
          </p:nvCxnSpPr>
          <p:spPr>
            <a:xfrm flipH="1">
              <a:off x="3524175" y="-228600"/>
              <a:ext cx="2207700" cy="5372100"/>
            </a:xfrm>
            <a:prstGeom prst="straightConnector1">
              <a:avLst/>
            </a:prstGeom>
            <a:noFill/>
            <a:ln w="19050" cap="flat" cmpd="sng">
              <a:solidFill>
                <a:srgbClr val="6ADBD9"/>
              </a:solidFill>
              <a:prstDash val="solid"/>
              <a:round/>
              <a:headEnd type="none" w="med" len="med"/>
              <a:tailEnd type="none" w="med" len="med"/>
            </a:ln>
          </p:spPr>
        </p:cxnSp>
      </p:grpSp>
      <p:pic>
        <p:nvPicPr>
          <p:cNvPr id="14" name="Google Shape;62;p13">
            <a:extLst>
              <a:ext uri="{FF2B5EF4-FFF2-40B4-BE49-F238E27FC236}">
                <a16:creationId xmlns:a16="http://schemas.microsoft.com/office/drawing/2014/main" id="{36603DFB-8F0B-4DA6-B6E3-1EB91A394022}"/>
              </a:ext>
            </a:extLst>
          </p:cNvPr>
          <p:cNvPicPr preferRelativeResize="0"/>
          <p:nvPr/>
        </p:nvPicPr>
        <p:blipFill>
          <a:blip r:embed="rId5">
            <a:alphaModFix/>
          </a:blip>
          <a:stretch>
            <a:fillRect/>
          </a:stretch>
        </p:blipFill>
        <p:spPr>
          <a:xfrm flipH="1">
            <a:off x="5325530" y="1708094"/>
            <a:ext cx="6845633" cy="5143500"/>
          </a:xfrm>
          <a:prstGeom prst="rect">
            <a:avLst/>
          </a:prstGeom>
          <a:noFill/>
          <a:ln>
            <a:noFill/>
          </a:ln>
        </p:spPr>
      </p:pic>
      <p:sp>
        <p:nvSpPr>
          <p:cNvPr id="64" name="Google Shape;64;p13"/>
          <p:cNvSpPr txBox="1"/>
          <p:nvPr/>
        </p:nvSpPr>
        <p:spPr>
          <a:xfrm>
            <a:off x="494631" y="5630388"/>
            <a:ext cx="4330800" cy="5080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lang="pt-BR" sz="1200" kern="0" dirty="0">
              <a:solidFill>
                <a:schemeClr val="bg1"/>
              </a:solidFill>
              <a:latin typeface="Open Sans"/>
              <a:ea typeface="Open Sans"/>
              <a:cs typeface="Open Sans"/>
              <a:sym typeface="Open Sans"/>
            </a:endParaRPr>
          </a:p>
          <a:p>
            <a:pPr defTabSz="1219170">
              <a:buClr>
                <a:srgbClr val="000000"/>
              </a:buClr>
            </a:pPr>
            <a:r>
              <a:rPr lang="pt-BR" sz="1200" kern="0" dirty="0">
                <a:solidFill>
                  <a:schemeClr val="bg1"/>
                </a:solidFill>
                <a:latin typeface="Open Sans"/>
                <a:ea typeface="Open Sans"/>
                <a:cs typeface="Open Sans"/>
                <a:sym typeface="Open Sans"/>
              </a:rPr>
              <a:t>Dia/mês/ano (data da entrega)</a:t>
            </a:r>
            <a:endParaRPr kern="0" dirty="0">
              <a:solidFill>
                <a:schemeClr val="bg1"/>
              </a:solidFill>
              <a:latin typeface="Open Sans"/>
              <a:ea typeface="Open Sans"/>
              <a:cs typeface="Open Sans"/>
              <a:sym typeface="Open Sans"/>
            </a:endParaRPr>
          </a:p>
        </p:txBody>
      </p:sp>
      <p:grpSp>
        <p:nvGrpSpPr>
          <p:cNvPr id="16" name="Agrupar 15">
            <a:extLst>
              <a:ext uri="{FF2B5EF4-FFF2-40B4-BE49-F238E27FC236}">
                <a16:creationId xmlns:a16="http://schemas.microsoft.com/office/drawing/2014/main" id="{9684D99A-72DF-4D5F-8D9A-5736DBDA7732}"/>
              </a:ext>
            </a:extLst>
          </p:cNvPr>
          <p:cNvGrpSpPr/>
          <p:nvPr/>
        </p:nvGrpSpPr>
        <p:grpSpPr>
          <a:xfrm>
            <a:off x="16118" y="27970"/>
            <a:ext cx="5266000" cy="5143500"/>
            <a:chOff x="4063978" y="94597"/>
            <a:chExt cx="2977228" cy="2308431"/>
          </a:xfrm>
        </p:grpSpPr>
        <p:sp>
          <p:nvSpPr>
            <p:cNvPr id="17" name="Retângulo 16">
              <a:extLst>
                <a:ext uri="{FF2B5EF4-FFF2-40B4-BE49-F238E27FC236}">
                  <a16:creationId xmlns:a16="http://schemas.microsoft.com/office/drawing/2014/main" id="{AE5BFAF2-8E54-436D-B6EE-98DEE8DABB4E}"/>
                </a:ext>
              </a:extLst>
            </p:cNvPr>
            <p:cNvSpPr/>
            <p:nvPr/>
          </p:nvSpPr>
          <p:spPr>
            <a:xfrm rot="10800000">
              <a:off x="4063978" y="94597"/>
              <a:ext cx="2977228" cy="2308431"/>
            </a:xfrm>
            <a:prstGeom prst="rect">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Google Shape;62;p13">
              <a:extLst>
                <a:ext uri="{FF2B5EF4-FFF2-40B4-BE49-F238E27FC236}">
                  <a16:creationId xmlns:a16="http://schemas.microsoft.com/office/drawing/2014/main" id="{64E7C09F-0341-482E-BCB1-79FB64B2AB76}"/>
                </a:ext>
              </a:extLst>
            </p:cNvPr>
            <p:cNvPicPr preferRelativeResize="0"/>
            <p:nvPr/>
          </p:nvPicPr>
          <p:blipFill>
            <a:blip r:embed="rId5">
              <a:alphaModFix/>
            </a:blip>
            <a:stretch>
              <a:fillRect/>
            </a:stretch>
          </p:blipFill>
          <p:spPr>
            <a:xfrm rot="10800000" flipH="1">
              <a:off x="4126949" y="96004"/>
              <a:ext cx="2027620" cy="1407280"/>
            </a:xfrm>
            <a:prstGeom prst="rect">
              <a:avLst/>
            </a:prstGeom>
            <a:noFill/>
            <a:ln>
              <a:noFill/>
            </a:ln>
          </p:spPr>
        </p:pic>
      </p:grpSp>
      <p:sp>
        <p:nvSpPr>
          <p:cNvPr id="12" name="Title Placeholder 1">
            <a:extLst>
              <a:ext uri="{FF2B5EF4-FFF2-40B4-BE49-F238E27FC236}">
                <a16:creationId xmlns:a16="http://schemas.microsoft.com/office/drawing/2014/main" id="{07F0ED33-AD32-4C33-85BB-32CDD38A7B6A}"/>
              </a:ext>
            </a:extLst>
          </p:cNvPr>
          <p:cNvSpPr txBox="1">
            <a:spLocks/>
          </p:cNvSpPr>
          <p:nvPr/>
        </p:nvSpPr>
        <p:spPr>
          <a:xfrm>
            <a:off x="401194" y="3590499"/>
            <a:ext cx="5769507" cy="1180965"/>
          </a:xfrm>
          <a:prstGeom prst="rect">
            <a:avLst/>
          </a:prstGeom>
          <a:noFill/>
          <a:ln>
            <a:noFill/>
          </a:ln>
        </p:spPr>
        <p:txBody>
          <a:bodyPr spcFirstLastPara="1" wrap="square" lIns="121900" tIns="121900" rIns="121900" bIns="121900" anchor="t" anchorCtr="0">
            <a:noAutofit/>
          </a:bodyPr>
          <a:lstStyle>
            <a:defPPr>
              <a:defRPr lang="pt-BR"/>
            </a:defPPr>
            <a:lvl1pPr defTabSz="1219170">
              <a:buClr>
                <a:srgbClr val="000000"/>
              </a:buClr>
              <a:defRPr sz="1867" b="1" kern="0">
                <a:solidFill>
                  <a:srgbClr val="666666"/>
                </a:solidFill>
                <a:latin typeface="Open Sans"/>
                <a:ea typeface="Open Sans"/>
                <a:cs typeface="Open Sans"/>
              </a:defRPr>
            </a:lvl1pPr>
          </a:lstStyle>
          <a:p>
            <a:r>
              <a:rPr lang="en-US" sz="2400" dirty="0" err="1"/>
              <a:t>Título</a:t>
            </a:r>
            <a:r>
              <a:rPr lang="en-US" sz="2400" dirty="0"/>
              <a:t> do </a:t>
            </a:r>
            <a:r>
              <a:rPr lang="en-US" sz="2400" dirty="0" err="1"/>
              <a:t>Trabalho</a:t>
            </a:r>
            <a:endParaRPr lang="en-US" sz="2400" dirty="0"/>
          </a:p>
          <a:p>
            <a:r>
              <a:rPr lang="da-DK" b="0" dirty="0">
                <a:solidFill>
                  <a:srgbClr val="434343"/>
                </a:solidFill>
              </a:rPr>
              <a:t>Lorem Ipsum dolor sit amet</a:t>
            </a:r>
          </a:p>
          <a:p>
            <a:endParaRPr lang="da-DK" sz="1600" b="0" dirty="0">
              <a:solidFill>
                <a:schemeClr val="bg1"/>
              </a:solidFill>
            </a:endParaRPr>
          </a:p>
          <a:p>
            <a:endParaRPr lang="en-US" sz="1600" b="0" dirty="0">
              <a:solidFill>
                <a:schemeClr val="bg1"/>
              </a:solidFill>
            </a:endParaRPr>
          </a:p>
        </p:txBody>
      </p:sp>
      <p:sp>
        <p:nvSpPr>
          <p:cNvPr id="19" name="Retângulo 18">
            <a:extLst>
              <a:ext uri="{FF2B5EF4-FFF2-40B4-BE49-F238E27FC236}">
                <a16:creationId xmlns:a16="http://schemas.microsoft.com/office/drawing/2014/main" id="{F3F4EE2D-E1E2-4FFB-B27B-8068B57364D3}"/>
              </a:ext>
            </a:extLst>
          </p:cNvPr>
          <p:cNvSpPr/>
          <p:nvPr/>
        </p:nvSpPr>
        <p:spPr>
          <a:xfrm>
            <a:off x="9966970" y="42517"/>
            <a:ext cx="2228464"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pic>
        <p:nvPicPr>
          <p:cNvPr id="20" name="Imagem 19">
            <a:extLst>
              <a:ext uri="{FF2B5EF4-FFF2-40B4-BE49-F238E27FC236}">
                <a16:creationId xmlns:a16="http://schemas.microsoft.com/office/drawing/2014/main" id="{4C5EEAC4-B5D4-47CE-97F1-92B7D342904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94647" y="4782876"/>
            <a:ext cx="1907374" cy="366795"/>
          </a:xfrm>
          <a:prstGeom prst="round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1" y="0"/>
            <a:ext cx="3445564" cy="685800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9387797" y="1853141"/>
              <a:ext cx="1936847" cy="610694"/>
            </a:xfrm>
            <a:prstGeom prst="rect">
              <a:avLst/>
            </a:prstGeom>
            <a:noFill/>
            <a:ln>
              <a:noFill/>
            </a:ln>
          </p:spPr>
        </p:pic>
      </p:grpSp>
      <p:sp>
        <p:nvSpPr>
          <p:cNvPr id="2" name="Retângulo 1">
            <a:extLst>
              <a:ext uri="{FF2B5EF4-FFF2-40B4-BE49-F238E27FC236}">
                <a16:creationId xmlns:a16="http://schemas.microsoft.com/office/drawing/2014/main" id="{EC529A09-4B2A-4D45-872A-5138856595CA}"/>
              </a:ext>
            </a:extLst>
          </p:cNvPr>
          <p:cNvSpPr/>
          <p:nvPr/>
        </p:nvSpPr>
        <p:spPr>
          <a:xfrm>
            <a:off x="4378385" y="2252838"/>
            <a:ext cx="6096000" cy="3539430"/>
          </a:xfrm>
          <a:prstGeom prst="rect">
            <a:avLst/>
          </a:prstGeom>
        </p:spPr>
        <p:txBody>
          <a:bodyPr>
            <a:spAutoFit/>
          </a:bodyPr>
          <a:lstStyle/>
          <a:p>
            <a:r>
              <a:rPr lang="pt-BR" sz="1400" b="1" dirty="0">
                <a:solidFill>
                  <a:srgbClr val="434343"/>
                </a:solidFill>
                <a:latin typeface="Open Sans" panose="020B0604020202020204" charset="0"/>
                <a:ea typeface="Open Sans" panose="020B0604020202020204" charset="0"/>
                <a:cs typeface="Open Sans" panose="020B0604020202020204" charset="0"/>
              </a:rPr>
              <a:t>Nome do Aluno:</a:t>
            </a:r>
          </a:p>
          <a:p>
            <a:r>
              <a:rPr lang="pt-BR" sz="1400" dirty="0">
                <a:solidFill>
                  <a:srgbClr val="434343"/>
                </a:solidFill>
                <a:latin typeface="Open Sans" panose="020B0604020202020204" charset="0"/>
                <a:ea typeface="Open Sans" panose="020B0604020202020204" charset="0"/>
                <a:cs typeface="Open Sans" panose="020B0604020202020204" charset="0"/>
              </a:rPr>
              <a:t>João da Silva</a:t>
            </a: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b="1" dirty="0">
                <a:solidFill>
                  <a:srgbClr val="434343"/>
                </a:solidFill>
                <a:latin typeface="Open Sans" panose="020B0604020202020204" charset="0"/>
                <a:ea typeface="Open Sans" panose="020B0604020202020204" charset="0"/>
                <a:cs typeface="Open Sans" panose="020B0604020202020204" charset="0"/>
              </a:rPr>
              <a:t>Coordenadores: </a:t>
            </a: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Dr</a:t>
            </a:r>
            <a:r>
              <a:rPr lang="pt-BR" sz="1400" dirty="0">
                <a:solidFill>
                  <a:srgbClr val="434343"/>
                </a:solidFill>
                <a:latin typeface="Open Sans" panose="020B0604020202020204" charset="0"/>
                <a:ea typeface="Open Sans" panose="020B0604020202020204" charset="0"/>
                <a:cs typeface="Open Sans" panose="020B0604020202020204" charset="0"/>
              </a:rPr>
              <a:t>ª Alessandra de </a:t>
            </a:r>
            <a:r>
              <a:rPr lang="pt-BR" sz="1400" dirty="0" err="1">
                <a:solidFill>
                  <a:srgbClr val="434343"/>
                </a:solidFill>
                <a:latin typeface="Open Sans" panose="020B0604020202020204" charset="0"/>
                <a:ea typeface="Open Sans" panose="020B0604020202020204" charset="0"/>
                <a:cs typeface="Open Sans" panose="020B0604020202020204" charset="0"/>
              </a:rPr>
              <a:t>Álvila</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Montini</a:t>
            </a:r>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Profª</a:t>
            </a:r>
            <a:r>
              <a:rPr lang="pt-BR" sz="1400" dirty="0">
                <a:solidFill>
                  <a:srgbClr val="434343"/>
                </a:solidFill>
                <a:latin typeface="Open Sans" panose="020B0604020202020204" charset="0"/>
                <a:ea typeface="Open Sans" panose="020B0604020202020204" charset="0"/>
                <a:cs typeface="Open Sans" panose="020B0604020202020204" charset="0"/>
              </a:rPr>
              <a:t> Dr.  </a:t>
            </a:r>
            <a:r>
              <a:rPr lang="pt-BR" sz="1400" dirty="0">
                <a:solidFill>
                  <a:srgbClr val="434343"/>
                </a:solidFill>
                <a:latin typeface="Open Sans" panose="020B0604020202020204" charset="0"/>
              </a:rPr>
              <a:t>Adolpho Walter </a:t>
            </a:r>
            <a:r>
              <a:rPr lang="pt-BR" sz="1400" dirty="0" err="1">
                <a:solidFill>
                  <a:srgbClr val="434343"/>
                </a:solidFill>
                <a:latin typeface="Open Sans" panose="020B0604020202020204" charset="0"/>
              </a:rPr>
              <a:t>Pimazoni</a:t>
            </a:r>
            <a:r>
              <a:rPr lang="pt-BR" sz="1400" dirty="0">
                <a:solidFill>
                  <a:srgbClr val="434343"/>
                </a:solidFill>
                <a:latin typeface="Open Sans" panose="020B0604020202020204" charset="0"/>
              </a:rPr>
              <a:t> </a:t>
            </a:r>
            <a:r>
              <a:rPr lang="pt-BR" sz="1400" dirty="0" err="1">
                <a:solidFill>
                  <a:srgbClr val="434343"/>
                </a:solidFill>
                <a:latin typeface="Open Sans" panose="020B0604020202020204" charset="0"/>
              </a:rPr>
              <a:t>Canton</a:t>
            </a:r>
            <a:endParaRPr lang="pt-BR" sz="1400" dirty="0">
              <a:solidFill>
                <a:srgbClr val="434343"/>
              </a:solidFill>
              <a:latin typeface="Open Sans" panose="020B0604020202020204" charset="0"/>
            </a:endParaRPr>
          </a:p>
        </p:txBody>
      </p:sp>
      <p:sp>
        <p:nvSpPr>
          <p:cNvPr id="17" name="Title Placeholder 1">
            <a:extLst>
              <a:ext uri="{FF2B5EF4-FFF2-40B4-BE49-F238E27FC236}">
                <a16:creationId xmlns:a16="http://schemas.microsoft.com/office/drawing/2014/main" id="{3A953594-6680-4823-92E3-9184F1B5A4D3}"/>
              </a:ext>
            </a:extLst>
          </p:cNvPr>
          <p:cNvSpPr txBox="1">
            <a:spLocks/>
          </p:cNvSpPr>
          <p:nvPr/>
        </p:nvSpPr>
        <p:spPr>
          <a:xfrm>
            <a:off x="3982171" y="50297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NOME DE CURSO</a:t>
            </a:r>
          </a:p>
          <a:p>
            <a:r>
              <a:rPr lang="en-US" sz="1100" dirty="0">
                <a:solidFill>
                  <a:srgbClr val="6ADBD9"/>
                </a:solidFill>
                <a:latin typeface="Open Sans" panose="020B0604020202020204" charset="0"/>
                <a:ea typeface="Open Sans" panose="020B0604020202020204" charset="0"/>
                <a:cs typeface="Open Sans" panose="020B0604020202020204" charset="0"/>
              </a:rPr>
              <a:t>         </a:t>
            </a:r>
            <a:endParaRPr lang="en-US" sz="1100" dirty="0">
              <a:solidFill>
                <a:srgbClr val="434343"/>
              </a:solidFill>
              <a:latin typeface="Open Sans" panose="020B0604020202020204" charset="0"/>
              <a:ea typeface="Open Sans" panose="020B0604020202020204" charset="0"/>
              <a:cs typeface="Open Sans" panose="020B0604020202020204" charset="0"/>
            </a:endParaRPr>
          </a:p>
        </p:txBody>
      </p:sp>
      <p:pic>
        <p:nvPicPr>
          <p:cNvPr id="2050" name="Picture 2" descr="Photo Of People Near Wooden Table">
            <a:extLst>
              <a:ext uri="{FF2B5EF4-FFF2-40B4-BE49-F238E27FC236}">
                <a16:creationId xmlns:a16="http://schemas.microsoft.com/office/drawing/2014/main" id="{1FA243AB-D387-43BF-858B-256C06F445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375547"/>
            <a:ext cx="3438939" cy="2292626"/>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9" name="Retângulo 8">
            <a:extLst>
              <a:ext uri="{FF2B5EF4-FFF2-40B4-BE49-F238E27FC236}">
                <a16:creationId xmlns:a16="http://schemas.microsoft.com/office/drawing/2014/main" id="{175569FF-4453-486C-9CE5-43FA6A91CB2A}"/>
              </a:ext>
            </a:extLst>
          </p:cNvPr>
          <p:cNvSpPr/>
          <p:nvPr/>
        </p:nvSpPr>
        <p:spPr>
          <a:xfrm>
            <a:off x="1538440" y="1375547"/>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Tree>
    <p:extLst>
      <p:ext uri="{BB962C8B-B14F-4D97-AF65-F5344CB8AC3E}">
        <p14:creationId xmlns:p14="http://schemas.microsoft.com/office/powerpoint/2010/main" val="82098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Agrupar 32">
            <a:extLst>
              <a:ext uri="{FF2B5EF4-FFF2-40B4-BE49-F238E27FC236}">
                <a16:creationId xmlns:a16="http://schemas.microsoft.com/office/drawing/2014/main" id="{EB326335-5227-427C-BA40-635970456B4C}"/>
              </a:ext>
            </a:extLst>
          </p:cNvPr>
          <p:cNvGrpSpPr/>
          <p:nvPr/>
        </p:nvGrpSpPr>
        <p:grpSpPr>
          <a:xfrm>
            <a:off x="3923483" y="1999029"/>
            <a:ext cx="8268517" cy="2620466"/>
            <a:chOff x="8497038" y="241945"/>
            <a:chExt cx="2827606" cy="2308431"/>
          </a:xfrm>
        </p:grpSpPr>
        <p:sp>
          <p:nvSpPr>
            <p:cNvPr id="40" name="Retângulo 39">
              <a:extLst>
                <a:ext uri="{FF2B5EF4-FFF2-40B4-BE49-F238E27FC236}">
                  <a16:creationId xmlns:a16="http://schemas.microsoft.com/office/drawing/2014/main" id="{1730CC36-686C-4C7F-8A4B-09B5B2A92A5D}"/>
                </a:ext>
              </a:extLst>
            </p:cNvPr>
            <p:cNvSpPr/>
            <p:nvPr/>
          </p:nvSpPr>
          <p:spPr>
            <a:xfrm>
              <a:off x="8497038" y="241945"/>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 name="Google Shape;62;p13">
              <a:extLst>
                <a:ext uri="{FF2B5EF4-FFF2-40B4-BE49-F238E27FC236}">
                  <a16:creationId xmlns:a16="http://schemas.microsoft.com/office/drawing/2014/main" id="{93728973-5C09-41ED-BB8B-CB7A4C1BB138}"/>
                </a:ext>
              </a:extLst>
            </p:cNvPr>
            <p:cNvPicPr preferRelativeResize="0"/>
            <p:nvPr/>
          </p:nvPicPr>
          <p:blipFill>
            <a:blip r:embed="rId2">
              <a:alphaModFix/>
            </a:blip>
            <a:stretch>
              <a:fillRect/>
            </a:stretch>
          </p:blipFill>
          <p:spPr>
            <a:xfrm flipH="1">
              <a:off x="10496529" y="820143"/>
              <a:ext cx="826875" cy="1730233"/>
            </a:xfrm>
            <a:prstGeom prst="rect">
              <a:avLst/>
            </a:prstGeom>
            <a:noFill/>
            <a:ln>
              <a:noFill/>
            </a:ln>
          </p:spPr>
        </p:pic>
      </p:grpSp>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Apresentação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do TCC</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1. COMUNICAÇÃO EFETIVA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COMO DEIXAR UMA IMAGEM POSITIVA</a:t>
            </a:r>
          </a:p>
        </p:txBody>
      </p:sp>
      <p:sp>
        <p:nvSpPr>
          <p:cNvPr id="18" name="Retângulo 17">
            <a:extLst>
              <a:ext uri="{FF2B5EF4-FFF2-40B4-BE49-F238E27FC236}">
                <a16:creationId xmlns:a16="http://schemas.microsoft.com/office/drawing/2014/main" id="{B61614D9-E4BA-4F3D-AB39-E2BBC9962A3C}"/>
              </a:ext>
            </a:extLst>
          </p:cNvPr>
          <p:cNvSpPr/>
          <p:nvPr/>
        </p:nvSpPr>
        <p:spPr>
          <a:xfrm>
            <a:off x="4180053" y="2417607"/>
            <a:ext cx="7025587"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Não basta conhecer as mais modernas técnicas e ser o melhor especialista em Analytics, Inteligência Artificial ou Big Data se você não conseguir utilizar toda sua habilidade de comunicação para convencer que seu trabalho é bom e será útil para seu cliente.</a:t>
            </a:r>
            <a:endParaRPr lang="pt-BR" sz="1400" dirty="0">
              <a:solidFill>
                <a:srgbClr val="434343"/>
              </a:solidFill>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4FC6B1B-5797-4075-9743-B408E428F048}"/>
              </a:ext>
            </a:extLst>
          </p:cNvPr>
          <p:cNvSpPr/>
          <p:nvPr/>
        </p:nvSpPr>
        <p:spPr>
          <a:xfrm>
            <a:off x="247954" y="5205927"/>
            <a:ext cx="1115170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Por isso, o LABDATA preparou este material com algumas dicas e orientações para que você tenha êxito na sua apresentação de TCC, que deverá ser elaborada no formato Executivo, conforme entrega de negócios esperada no mundo corporativo.</a:t>
            </a:r>
          </a:p>
        </p:txBody>
      </p:sp>
      <p:pic>
        <p:nvPicPr>
          <p:cNvPr id="4100" name="Picture 4" descr="person standing near the stairs">
            <a:extLst>
              <a:ext uri="{FF2B5EF4-FFF2-40B4-BE49-F238E27FC236}">
                <a16:creationId xmlns:a16="http://schemas.microsoft.com/office/drawing/2014/main" id="{B8228668-E9F0-4197-AE39-0F248CD65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 y="1999029"/>
            <a:ext cx="3924000" cy="2617308"/>
          </a:xfrm>
          <a:prstGeom prst="rect">
            <a:avLst/>
          </a:prstGeom>
          <a:noFill/>
          <a:extLst>
            <a:ext uri="{909E8E84-426E-40DD-AFC4-6F175D3DCCD1}">
              <a14:hiddenFill xmlns:a14="http://schemas.microsoft.com/office/drawing/2010/main">
                <a:solidFill>
                  <a:srgbClr val="FFFFFF"/>
                </a:solidFill>
              </a14:hiddenFill>
            </a:ext>
          </a:extLst>
        </p:spPr>
      </p:pic>
      <p:sp>
        <p:nvSpPr>
          <p:cNvPr id="22" name="Espaço Reservado para Número de Slide 4">
            <a:extLst>
              <a:ext uri="{FF2B5EF4-FFF2-40B4-BE49-F238E27FC236}">
                <a16:creationId xmlns:a16="http://schemas.microsoft.com/office/drawing/2014/main" id="{2275FB9F-DB42-4956-B634-C0351F239AA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70E57C2E-9D52-4779-9588-2348331CF689}"/>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24" name="Retângulo 23">
            <a:extLst>
              <a:ext uri="{FF2B5EF4-FFF2-40B4-BE49-F238E27FC236}">
                <a16:creationId xmlns:a16="http://schemas.microsoft.com/office/drawing/2014/main" id="{EF178668-9998-44C8-8B8A-C2431CDF0E38}"/>
              </a:ext>
            </a:extLst>
          </p:cNvPr>
          <p:cNvSpPr/>
          <p:nvPr/>
        </p:nvSpPr>
        <p:spPr>
          <a:xfrm>
            <a:off x="247954" y="1258710"/>
            <a:ext cx="10573482" cy="307777"/>
          </a:xfrm>
          <a:prstGeom prst="rect">
            <a:avLst/>
          </a:prstGeom>
        </p:spPr>
        <p:txBody>
          <a:bodyPr wrap="square">
            <a:spAutoFit/>
          </a:bodyPr>
          <a:lstStyle/>
          <a:p>
            <a:pPr>
              <a:defRPr/>
            </a:pPr>
            <a:r>
              <a:rPr lang="pt-BR" sz="1400" dirty="0">
                <a:solidFill>
                  <a:srgbClr val="434343"/>
                </a:solidFill>
                <a:latin typeface="Open Sans" panose="020B0604020202020204" charset="0"/>
                <a:ea typeface="Open Sans" panose="020B0604020202020204" charset="0"/>
                <a:cs typeface="Open Sans" panose="020B0604020202020204" charset="0"/>
              </a:rPr>
              <a:t>A </a:t>
            </a:r>
            <a:r>
              <a:rPr lang="pt-BR" sz="1400" b="1" dirty="0">
                <a:solidFill>
                  <a:srgbClr val="434343"/>
                </a:solidFill>
                <a:latin typeface="Open Sans" panose="020B0604020202020204" charset="0"/>
                <a:ea typeface="Open Sans" panose="020B0604020202020204" charset="0"/>
                <a:cs typeface="Open Sans" panose="020B0604020202020204" charset="0"/>
              </a:rPr>
              <a:t>comunicação</a:t>
            </a:r>
            <a:r>
              <a:rPr lang="pt-BR" sz="1400" dirty="0">
                <a:solidFill>
                  <a:srgbClr val="434343"/>
                </a:solidFill>
                <a:latin typeface="Open Sans" panose="020B0604020202020204" charset="0"/>
                <a:ea typeface="Open Sans" panose="020B0604020202020204" charset="0"/>
                <a:cs typeface="Open Sans" panose="020B0604020202020204" charset="0"/>
              </a:rPr>
              <a:t>, seja ela </a:t>
            </a:r>
            <a:r>
              <a:rPr lang="pt-BR" sz="1400" b="1" dirty="0">
                <a:solidFill>
                  <a:srgbClr val="434343"/>
                </a:solidFill>
                <a:latin typeface="Open Sans" panose="020B0604020202020204" charset="0"/>
                <a:ea typeface="Open Sans" panose="020B0604020202020204" charset="0"/>
                <a:cs typeface="Open Sans" panose="020B0604020202020204" charset="0"/>
              </a:rPr>
              <a:t>oral,</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b="1" dirty="0">
                <a:solidFill>
                  <a:srgbClr val="434343"/>
                </a:solidFill>
                <a:latin typeface="Open Sans" panose="020B0604020202020204" charset="0"/>
                <a:ea typeface="Open Sans" panose="020B0604020202020204" charset="0"/>
                <a:cs typeface="Open Sans" panose="020B0604020202020204" charset="0"/>
              </a:rPr>
              <a:t>escrita</a:t>
            </a:r>
            <a:r>
              <a:rPr lang="pt-BR" sz="1400" dirty="0">
                <a:solidFill>
                  <a:srgbClr val="434343"/>
                </a:solidFill>
                <a:latin typeface="Open Sans" panose="020B0604020202020204" charset="0"/>
                <a:ea typeface="Open Sans" panose="020B0604020202020204" charset="0"/>
                <a:cs typeface="Open Sans" panose="020B0604020202020204" charset="0"/>
              </a:rPr>
              <a:t> ou </a:t>
            </a:r>
            <a:r>
              <a:rPr lang="pt-BR" sz="1400" b="1" dirty="0">
                <a:solidFill>
                  <a:srgbClr val="434343"/>
                </a:solidFill>
                <a:latin typeface="Open Sans" panose="020B0604020202020204" charset="0"/>
                <a:ea typeface="Open Sans" panose="020B0604020202020204" charset="0"/>
                <a:cs typeface="Open Sans" panose="020B0604020202020204" charset="0"/>
              </a:rPr>
              <a:t>visual</a:t>
            </a:r>
            <a:r>
              <a:rPr lang="pt-BR" sz="1400" dirty="0">
                <a:solidFill>
                  <a:srgbClr val="434343"/>
                </a:solidFill>
                <a:latin typeface="Open Sans" panose="020B0604020202020204" charset="0"/>
                <a:ea typeface="Open Sans" panose="020B0604020202020204" charset="0"/>
                <a:cs typeface="Open Sans" panose="020B0604020202020204" charset="0"/>
              </a:rPr>
              <a:t>, é primordial para uma entrega de negócios de sucesso.  </a:t>
            </a:r>
          </a:p>
        </p:txBody>
      </p:sp>
      <p:pic>
        <p:nvPicPr>
          <p:cNvPr id="14" name="Imagem 13">
            <a:extLst>
              <a:ext uri="{FF2B5EF4-FFF2-40B4-BE49-F238E27FC236}">
                <a16:creationId xmlns:a16="http://schemas.microsoft.com/office/drawing/2014/main" id="{76349F62-82DA-4A37-8F39-867E71DF2B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3800518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FCD4E80-B3C3-4C02-BE52-6A1E40E35098}"/>
              </a:ext>
            </a:extLst>
          </p:cNvPr>
          <p:cNvSpPr/>
          <p:nvPr/>
        </p:nvSpPr>
        <p:spPr>
          <a:xfrm>
            <a:off x="4765074" y="764342"/>
            <a:ext cx="5166320" cy="5262979"/>
          </a:xfrm>
          <a:prstGeom prst="rect">
            <a:avLst/>
          </a:prstGeom>
          <a:solidFill>
            <a:schemeClr val="bg1"/>
          </a:solidFill>
        </p:spPr>
        <p:txBody>
          <a:bodyPr wrap="square">
            <a:spAutoFit/>
          </a:bodyPr>
          <a:lstStyle/>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Objetivo do Trabalho</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Contextualização do Problema</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Base de Dados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Bases originais </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Filtros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Principais variáveis</a:t>
            </a:r>
          </a:p>
          <a:p>
            <a:pPr marL="857250" lvl="1" indent="-400050">
              <a:lnSpc>
                <a:spcPct val="200000"/>
              </a:lnSpc>
              <a:buFont typeface="+mj-lt"/>
              <a:buAutoNum type="romanLcPeriod"/>
            </a:pPr>
            <a:r>
              <a:rPr lang="pt-BR" sz="1400" dirty="0">
                <a:solidFill>
                  <a:srgbClr val="434343"/>
                </a:solidFill>
                <a:latin typeface="Open Sans" panose="020B0604020202020204" charset="0"/>
                <a:ea typeface="Open Sans" panose="020B0604020202020204" charset="0"/>
                <a:cs typeface="Open Sans" panose="020B0604020202020204" charset="0"/>
              </a:rPr>
              <a:t>Processo de redução de variáveis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Análise Exploratória de Dados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com Estatística Tradicional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Modelagem com Inteligência Artificial</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Conclusões</a:t>
            </a:r>
          </a:p>
          <a:p>
            <a:pPr marL="342900" indent="-342900">
              <a:lnSpc>
                <a:spcPct val="200000"/>
              </a:lnSpc>
              <a:buFont typeface="+mj-lt"/>
              <a:buAutoNum type="arabicPeriod"/>
            </a:pPr>
            <a:r>
              <a:rPr lang="pt-BR" sz="1400" dirty="0">
                <a:solidFill>
                  <a:srgbClr val="434343"/>
                </a:solidFill>
                <a:latin typeface="Open Sans" panose="020B0604020202020204" charset="0"/>
                <a:ea typeface="Open Sans" panose="020B0604020202020204" charset="0"/>
                <a:cs typeface="Open Sans" panose="020B0604020202020204" charset="0"/>
              </a:rPr>
              <a:t>Sugestão para Trabalhos Futuros</a:t>
            </a:r>
          </a:p>
        </p:txBody>
      </p:sp>
      <p:sp>
        <p:nvSpPr>
          <p:cNvPr id="10" name="Title Placeholder 1">
            <a:extLst>
              <a:ext uri="{FF2B5EF4-FFF2-40B4-BE49-F238E27FC236}">
                <a16:creationId xmlns:a16="http://schemas.microsoft.com/office/drawing/2014/main" id="{E366D41B-C93F-47E9-8910-B3ED36B5B583}"/>
              </a:ext>
            </a:extLst>
          </p:cNvPr>
          <p:cNvSpPr txBox="1">
            <a:spLocks/>
          </p:cNvSpPr>
          <p:nvPr/>
        </p:nvSpPr>
        <p:spPr>
          <a:xfrm>
            <a:off x="2620215" y="705698"/>
            <a:ext cx="6624736" cy="7132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6ADBD9"/>
                </a:solidFill>
                <a:latin typeface="Open Sans" panose="020B0604020202020204" charset="0"/>
                <a:ea typeface="Open Sans" panose="020B0604020202020204" charset="0"/>
                <a:cs typeface="Open Sans" panose="020B0604020202020204" charset="0"/>
              </a:rPr>
              <a:t>Agenda</a:t>
            </a:r>
          </a:p>
        </p:txBody>
      </p:sp>
      <p:cxnSp>
        <p:nvCxnSpPr>
          <p:cNvPr id="12" name="Conector reto 11">
            <a:extLst>
              <a:ext uri="{FF2B5EF4-FFF2-40B4-BE49-F238E27FC236}">
                <a16:creationId xmlns:a16="http://schemas.microsoft.com/office/drawing/2014/main" id="{F7930CF3-BFC0-49B5-B624-FCF47341D5DC}"/>
              </a:ext>
            </a:extLst>
          </p:cNvPr>
          <p:cNvCxnSpPr>
            <a:cxnSpLocks/>
            <a:endCxn id="26" idx="4"/>
          </p:cNvCxnSpPr>
          <p:nvPr/>
        </p:nvCxnSpPr>
        <p:spPr>
          <a:xfrm>
            <a:off x="4631064" y="1032815"/>
            <a:ext cx="0" cy="4781662"/>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3FAE197E-B230-43A7-BFD6-755E781038C3}"/>
              </a:ext>
            </a:extLst>
          </p:cNvPr>
          <p:cNvSpPr/>
          <p:nvPr/>
        </p:nvSpPr>
        <p:spPr>
          <a:xfrm>
            <a:off x="4558208" y="989428"/>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4" name="Elipse 13">
            <a:extLst>
              <a:ext uri="{FF2B5EF4-FFF2-40B4-BE49-F238E27FC236}">
                <a16:creationId xmlns:a16="http://schemas.microsoft.com/office/drawing/2014/main" id="{DB6EB9D9-7F35-4C56-9960-B08A84F9FE06}"/>
              </a:ext>
            </a:extLst>
          </p:cNvPr>
          <p:cNvSpPr/>
          <p:nvPr/>
        </p:nvSpPr>
        <p:spPr>
          <a:xfrm>
            <a:off x="4558208" y="1913670"/>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9" name="Elipse 18">
            <a:extLst>
              <a:ext uri="{FF2B5EF4-FFF2-40B4-BE49-F238E27FC236}">
                <a16:creationId xmlns:a16="http://schemas.microsoft.com/office/drawing/2014/main" id="{A1FD3738-3BA8-43DD-BDEA-43513556BCB3}"/>
              </a:ext>
            </a:extLst>
          </p:cNvPr>
          <p:cNvSpPr/>
          <p:nvPr/>
        </p:nvSpPr>
        <p:spPr>
          <a:xfrm>
            <a:off x="4558208" y="2319289"/>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0" name="Elipse 19">
            <a:extLst>
              <a:ext uri="{FF2B5EF4-FFF2-40B4-BE49-F238E27FC236}">
                <a16:creationId xmlns:a16="http://schemas.microsoft.com/office/drawing/2014/main" id="{E8FD2CCA-FA6C-4142-9B0D-E4E25F50DDB7}"/>
              </a:ext>
            </a:extLst>
          </p:cNvPr>
          <p:cNvSpPr/>
          <p:nvPr/>
        </p:nvSpPr>
        <p:spPr>
          <a:xfrm>
            <a:off x="4558208" y="27391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1" name="Elipse 20">
            <a:extLst>
              <a:ext uri="{FF2B5EF4-FFF2-40B4-BE49-F238E27FC236}">
                <a16:creationId xmlns:a16="http://schemas.microsoft.com/office/drawing/2014/main" id="{20F007FE-3C45-4C50-96EF-E95FF61957B6}"/>
              </a:ext>
            </a:extLst>
          </p:cNvPr>
          <p:cNvSpPr/>
          <p:nvPr/>
        </p:nvSpPr>
        <p:spPr>
          <a:xfrm>
            <a:off x="4558208" y="3183036"/>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7" name="Espaço Reservado para Número de Slide 4">
            <a:extLst>
              <a:ext uri="{FF2B5EF4-FFF2-40B4-BE49-F238E27FC236}">
                <a16:creationId xmlns:a16="http://schemas.microsoft.com/office/drawing/2014/main" id="{22B111D7-6513-4977-A767-A5AF2542645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30</a:t>
            </a:fld>
            <a:endParaRPr lang="pt-BR" dirty="0">
              <a:solidFill>
                <a:srgbClr val="6ADBD9"/>
              </a:solidFill>
            </a:endParaRPr>
          </a:p>
        </p:txBody>
      </p:sp>
      <p:sp>
        <p:nvSpPr>
          <p:cNvPr id="28" name="Pentágono 27">
            <a:extLst>
              <a:ext uri="{FF2B5EF4-FFF2-40B4-BE49-F238E27FC236}">
                <a16:creationId xmlns:a16="http://schemas.microsoft.com/office/drawing/2014/main" id="{2AD141AF-5A45-4FCB-ACAC-33EB4EBC55A4}"/>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18" name="Elipse 17">
            <a:extLst>
              <a:ext uri="{FF2B5EF4-FFF2-40B4-BE49-F238E27FC236}">
                <a16:creationId xmlns:a16="http://schemas.microsoft.com/office/drawing/2014/main" id="{43901B07-45B4-4E86-84D2-99A00E832B84}"/>
              </a:ext>
            </a:extLst>
          </p:cNvPr>
          <p:cNvSpPr/>
          <p:nvPr/>
        </p:nvSpPr>
        <p:spPr>
          <a:xfrm>
            <a:off x="4558208" y="148638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15" name="Elipse 14">
            <a:extLst>
              <a:ext uri="{FF2B5EF4-FFF2-40B4-BE49-F238E27FC236}">
                <a16:creationId xmlns:a16="http://schemas.microsoft.com/office/drawing/2014/main" id="{539B0DFA-8F15-49B6-BFF8-08611FB7392C}"/>
              </a:ext>
            </a:extLst>
          </p:cNvPr>
          <p:cNvSpPr/>
          <p:nvPr/>
        </p:nvSpPr>
        <p:spPr>
          <a:xfrm>
            <a:off x="4558208" y="3604110"/>
            <a:ext cx="145712" cy="145774"/>
          </a:xfrm>
          <a:prstGeom prst="ellipse">
            <a:avLst/>
          </a:prstGeom>
          <a:solidFill>
            <a:schemeClr val="bg1"/>
          </a:solidFill>
          <a:ln w="635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2" name="Elipse 21">
            <a:extLst>
              <a:ext uri="{FF2B5EF4-FFF2-40B4-BE49-F238E27FC236}">
                <a16:creationId xmlns:a16="http://schemas.microsoft.com/office/drawing/2014/main" id="{720E669F-5389-4DCE-864B-761AF2A4B25A}"/>
              </a:ext>
            </a:extLst>
          </p:cNvPr>
          <p:cNvSpPr/>
          <p:nvPr/>
        </p:nvSpPr>
        <p:spPr>
          <a:xfrm>
            <a:off x="4558208" y="402518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3" name="Elipse 22">
            <a:extLst>
              <a:ext uri="{FF2B5EF4-FFF2-40B4-BE49-F238E27FC236}">
                <a16:creationId xmlns:a16="http://schemas.microsoft.com/office/drawing/2014/main" id="{6E71B8F3-6326-4C0C-A58D-B01B7517A5E8}"/>
              </a:ext>
            </a:extLst>
          </p:cNvPr>
          <p:cNvSpPr/>
          <p:nvPr/>
        </p:nvSpPr>
        <p:spPr>
          <a:xfrm>
            <a:off x="4558208" y="4469084"/>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4" name="Elipse 23">
            <a:extLst>
              <a:ext uri="{FF2B5EF4-FFF2-40B4-BE49-F238E27FC236}">
                <a16:creationId xmlns:a16="http://schemas.microsoft.com/office/drawing/2014/main" id="{53784E7B-AFD7-4F97-B13C-E9B157E9F7A4}"/>
              </a:ext>
            </a:extLst>
          </p:cNvPr>
          <p:cNvSpPr/>
          <p:nvPr/>
        </p:nvSpPr>
        <p:spPr>
          <a:xfrm>
            <a:off x="4558208" y="4888931"/>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5" name="Elipse 24">
            <a:extLst>
              <a:ext uri="{FF2B5EF4-FFF2-40B4-BE49-F238E27FC236}">
                <a16:creationId xmlns:a16="http://schemas.microsoft.com/office/drawing/2014/main" id="{57B781B4-9F29-4E99-A21D-D2D6918B7233}"/>
              </a:ext>
            </a:extLst>
          </p:cNvPr>
          <p:cNvSpPr/>
          <p:nvPr/>
        </p:nvSpPr>
        <p:spPr>
          <a:xfrm>
            <a:off x="4558208" y="5278817"/>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26" name="Elipse 25">
            <a:extLst>
              <a:ext uri="{FF2B5EF4-FFF2-40B4-BE49-F238E27FC236}">
                <a16:creationId xmlns:a16="http://schemas.microsoft.com/office/drawing/2014/main" id="{EB9DEA45-155F-4A0F-869F-9487D0CCF3DD}"/>
              </a:ext>
            </a:extLst>
          </p:cNvPr>
          <p:cNvSpPr/>
          <p:nvPr/>
        </p:nvSpPr>
        <p:spPr>
          <a:xfrm>
            <a:off x="4558208" y="5668703"/>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Open Sans" panose="020B0604020202020204" charset="0"/>
              <a:ea typeface="Open Sans" panose="020B0604020202020204" charset="0"/>
              <a:cs typeface="Open Sans" panose="020B0604020202020204" charset="0"/>
            </a:endParaRPr>
          </a:p>
        </p:txBody>
      </p:sp>
      <p:sp>
        <p:nvSpPr>
          <p:cNvPr id="30" name="Espaço Reservado para Data 5">
            <a:extLst>
              <a:ext uri="{FF2B5EF4-FFF2-40B4-BE49-F238E27FC236}">
                <a16:creationId xmlns:a16="http://schemas.microsoft.com/office/drawing/2014/main" id="{591287D2-17D8-4386-8D13-98D3DA751F3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9" name="Imagem 28"/>
          <p:cNvPicPr>
            <a:picLocks noChangeAspect="1"/>
          </p:cNvPicPr>
          <p:nvPr/>
        </p:nvPicPr>
        <p:blipFill rotWithShape="1">
          <a:blip r:embed="rId2"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3599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28402" y="2192522"/>
            <a:ext cx="8063598" cy="368261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31</a:t>
            </a:fld>
            <a:endParaRPr lang="pt-BR" dirty="0">
              <a:solidFill>
                <a:srgbClr val="6ADBD9"/>
              </a:solidFill>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sp>
        <p:nvSpPr>
          <p:cNvPr id="33" name="Retângulo 32">
            <a:extLst>
              <a:ext uri="{FF2B5EF4-FFF2-40B4-BE49-F238E27FC236}">
                <a16:creationId xmlns:a16="http://schemas.microsoft.com/office/drawing/2014/main" id="{0FD99386-E63C-4C99-80A4-BB4B8C72028D}"/>
              </a:ext>
            </a:extLst>
          </p:cNvPr>
          <p:cNvSpPr/>
          <p:nvPr/>
        </p:nvSpPr>
        <p:spPr>
          <a:xfrm>
            <a:off x="4128401" y="1170235"/>
            <a:ext cx="6624735" cy="307777"/>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231909" y="3151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a:t>
            </a:r>
            <a:r>
              <a:rPr lang="en-US" dirty="0" err="1">
                <a:solidFill>
                  <a:srgbClr val="434343"/>
                </a:solidFill>
                <a:latin typeface="Open Sans" panose="020B0604020202020204" charset="0"/>
                <a:ea typeface="Open Sans" panose="020B0604020202020204" charset="0"/>
                <a:cs typeface="Open Sans" panose="020B0604020202020204" charset="0"/>
              </a:rPr>
              <a:t>Objetivo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Trabalho</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3" name="Retângulo 2">
            <a:extLst>
              <a:ext uri="{FF2B5EF4-FFF2-40B4-BE49-F238E27FC236}">
                <a16:creationId xmlns:a16="http://schemas.microsoft.com/office/drawing/2014/main" id="{ED072FB0-079E-451B-A8DE-04ADFF128F4D}"/>
              </a:ext>
            </a:extLst>
          </p:cNvPr>
          <p:cNvSpPr/>
          <p:nvPr/>
        </p:nvSpPr>
        <p:spPr>
          <a:xfrm>
            <a:off x="4392768" y="2408673"/>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pic>
        <p:nvPicPr>
          <p:cNvPr id="1030" name="Picture 6" descr="Person Holding Black Camera Lens">
            <a:extLst>
              <a:ext uri="{FF2B5EF4-FFF2-40B4-BE49-F238E27FC236}">
                <a16:creationId xmlns:a16="http://schemas.microsoft.com/office/drawing/2014/main" id="{BE07A035-5C75-4793-B8E3-23775B1109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43" t="-459" r="14703" b="459"/>
          <a:stretch/>
        </p:blipFill>
        <p:spPr bwMode="auto">
          <a:xfrm>
            <a:off x="-1" y="-22615"/>
            <a:ext cx="3337265" cy="6880615"/>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a:extLst>
              <a:ext uri="{FF2B5EF4-FFF2-40B4-BE49-F238E27FC236}">
                <a16:creationId xmlns:a16="http://schemas.microsoft.com/office/drawing/2014/main" id="{C89C42DE-1A2B-4384-AD75-CDBE08244433}"/>
              </a:ext>
            </a:extLst>
          </p:cNvPr>
          <p:cNvSpPr/>
          <p:nvPr/>
        </p:nvSpPr>
        <p:spPr>
          <a:xfrm>
            <a:off x="3337264" y="6101249"/>
            <a:ext cx="6021205" cy="646331"/>
          </a:xfrm>
          <a:prstGeom prst="rect">
            <a:avLst/>
          </a:prstGeom>
        </p:spPr>
        <p:txBody>
          <a:bodyPr wrap="square">
            <a:spAutoFit/>
          </a:bodyPr>
          <a:lstStyle/>
          <a:p>
            <a:r>
              <a:rPr lang="da-DK" dirty="0">
                <a:solidFill>
                  <a:schemeClr val="accent4"/>
                </a:solidFill>
              </a:rPr>
              <a:t>Deve estar com as informações necessárias para uma apresentação oral.</a:t>
            </a:r>
            <a:endParaRPr lang="pt-BR" dirty="0">
              <a:solidFill>
                <a:schemeClr val="accent4"/>
              </a:solidFill>
            </a:endParaRPr>
          </a:p>
        </p:txBody>
      </p:sp>
      <p:sp>
        <p:nvSpPr>
          <p:cNvPr id="19" name="Retângulo 18">
            <a:extLst>
              <a:ext uri="{FF2B5EF4-FFF2-40B4-BE49-F238E27FC236}">
                <a16:creationId xmlns:a16="http://schemas.microsoft.com/office/drawing/2014/main" id="{C4FC149B-49D5-4118-9C4F-37989BD9EC63}"/>
              </a:ext>
            </a:extLst>
          </p:cNvPr>
          <p:cNvSpPr/>
          <p:nvPr/>
        </p:nvSpPr>
        <p:spPr>
          <a:xfrm>
            <a:off x="1289400" y="239016"/>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Tree>
    <p:extLst>
      <p:ext uri="{BB962C8B-B14F-4D97-AF65-F5344CB8AC3E}">
        <p14:creationId xmlns:p14="http://schemas.microsoft.com/office/powerpoint/2010/main" val="529216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aptop computer work typing man conversation design editing">
            <a:extLst>
              <a:ext uri="{FF2B5EF4-FFF2-40B4-BE49-F238E27FC236}">
                <a16:creationId xmlns:a16="http://schemas.microsoft.com/office/drawing/2014/main" id="{7329F56A-C9D1-4D09-9966-22A7311CE0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74" r="48143"/>
          <a:stretch/>
        </p:blipFill>
        <p:spPr bwMode="auto">
          <a:xfrm>
            <a:off x="-44107" y="0"/>
            <a:ext cx="3231909" cy="688781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Agrupar 18">
            <a:extLst>
              <a:ext uri="{FF2B5EF4-FFF2-40B4-BE49-F238E27FC236}">
                <a16:creationId xmlns:a16="http://schemas.microsoft.com/office/drawing/2014/main" id="{8B837F93-C462-408E-8643-F14573DC8CE7}"/>
              </a:ext>
            </a:extLst>
          </p:cNvPr>
          <p:cNvGrpSpPr/>
          <p:nvPr/>
        </p:nvGrpSpPr>
        <p:grpSpPr>
          <a:xfrm>
            <a:off x="4128402" y="1702194"/>
            <a:ext cx="8063598" cy="3682612"/>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3">
              <a:alphaModFix/>
            </a:blip>
            <a:stretch>
              <a:fillRect/>
            </a:stretch>
          </p:blipFill>
          <p:spPr>
            <a:xfrm flipH="1">
              <a:off x="10275555" y="869683"/>
              <a:ext cx="1028361" cy="155134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187802" y="34134"/>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2. </a:t>
            </a:r>
            <a:r>
              <a:rPr lang="en-US" dirty="0" err="1">
                <a:solidFill>
                  <a:srgbClr val="434343"/>
                </a:solidFill>
                <a:latin typeface="Open Sans" panose="020B0604020202020204" charset="0"/>
                <a:ea typeface="Open Sans" panose="020B0604020202020204" charset="0"/>
                <a:cs typeface="Open Sans" panose="020B0604020202020204" charset="0"/>
              </a:rPr>
              <a:t>Contextualização</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Problema</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3" name="Retângulo 12">
            <a:extLst>
              <a:ext uri="{FF2B5EF4-FFF2-40B4-BE49-F238E27FC236}">
                <a16:creationId xmlns:a16="http://schemas.microsoft.com/office/drawing/2014/main" id="{6C8180E5-70F3-499A-B9DE-39C70BEF0DF8}"/>
              </a:ext>
            </a:extLst>
          </p:cNvPr>
          <p:cNvSpPr/>
          <p:nvPr/>
        </p:nvSpPr>
        <p:spPr>
          <a:xfrm>
            <a:off x="1289400" y="239016"/>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6" name="Retângulo 15">
            <a:extLst>
              <a:ext uri="{FF2B5EF4-FFF2-40B4-BE49-F238E27FC236}">
                <a16:creationId xmlns:a16="http://schemas.microsoft.com/office/drawing/2014/main" id="{4928103C-AFF7-4D07-8D73-5DFDC5F7CAE9}"/>
              </a:ext>
            </a:extLst>
          </p:cNvPr>
          <p:cNvSpPr/>
          <p:nvPr/>
        </p:nvSpPr>
        <p:spPr>
          <a:xfrm>
            <a:off x="4392768" y="2408673"/>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7C2E3FC2-CFA7-4E8E-8E4F-387A70479F66}"/>
              </a:ext>
            </a:extLst>
          </p:cNvPr>
          <p:cNvSpPr/>
          <p:nvPr/>
        </p:nvSpPr>
        <p:spPr>
          <a:xfrm>
            <a:off x="3179066" y="6091285"/>
            <a:ext cx="6021205" cy="646331"/>
          </a:xfrm>
          <a:prstGeom prst="rect">
            <a:avLst/>
          </a:prstGeom>
        </p:spPr>
        <p:txBody>
          <a:bodyPr wrap="square">
            <a:spAutoFit/>
          </a:bodyPr>
          <a:lstStyle/>
          <a:p>
            <a:r>
              <a:rPr lang="da-DK" dirty="0">
                <a:solidFill>
                  <a:schemeClr val="accent4"/>
                </a:solidFill>
              </a:rPr>
              <a:t>Deve estar com as informações necessárias para uma apresentação oral.</a:t>
            </a:r>
            <a:endParaRPr lang="pt-BR" dirty="0">
              <a:solidFill>
                <a:schemeClr val="accent4"/>
              </a:solidFill>
            </a:endParaRPr>
          </a:p>
        </p:txBody>
      </p:sp>
      <p:pic>
        <p:nvPicPr>
          <p:cNvPr id="14" name="Imagem 13"/>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2296442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128402" y="2192522"/>
            <a:ext cx="8063598" cy="368261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869683"/>
              <a:ext cx="1028361" cy="1551347"/>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33</a:t>
            </a:fld>
            <a:endParaRPr lang="pt-BR" dirty="0">
              <a:solidFill>
                <a:srgbClr val="6ADBD9"/>
              </a:solidFill>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50" name="Picture 2" descr="Black and Gray Laptop Computer · Free Stock Photo">
            <a:extLst>
              <a:ext uri="{FF2B5EF4-FFF2-40B4-BE49-F238E27FC236}">
                <a16:creationId xmlns:a16="http://schemas.microsoft.com/office/drawing/2014/main" id="{1ECB4985-6C66-4E0C-9269-B7678746B15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17" t="-145" r="42382" b="145"/>
          <a:stretch/>
        </p:blipFill>
        <p:spPr bwMode="auto">
          <a:xfrm>
            <a:off x="0" y="0"/>
            <a:ext cx="3231909" cy="6858000"/>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0FD99386-E63C-4C99-80A4-BB4B8C72028D}"/>
              </a:ext>
            </a:extLst>
          </p:cNvPr>
          <p:cNvSpPr/>
          <p:nvPr/>
        </p:nvSpPr>
        <p:spPr>
          <a:xfrm>
            <a:off x="4128401" y="1170235"/>
            <a:ext cx="6624735" cy="307777"/>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231909" y="3151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 Bases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3" name="Retângulo 2">
            <a:extLst>
              <a:ext uri="{FF2B5EF4-FFF2-40B4-BE49-F238E27FC236}">
                <a16:creationId xmlns:a16="http://schemas.microsoft.com/office/drawing/2014/main" id="{ED072FB0-079E-451B-A8DE-04ADFF128F4D}"/>
              </a:ext>
            </a:extLst>
          </p:cNvPr>
          <p:cNvSpPr/>
          <p:nvPr/>
        </p:nvSpPr>
        <p:spPr>
          <a:xfrm>
            <a:off x="4392768" y="2408673"/>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pic>
        <p:nvPicPr>
          <p:cNvPr id="15" name="Imagem 14"/>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Tree>
    <p:extLst>
      <p:ext uri="{BB962C8B-B14F-4D97-AF65-F5344CB8AC3E}">
        <p14:creationId xmlns:p14="http://schemas.microsoft.com/office/powerpoint/2010/main" val="1232463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527463" y="1777918"/>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34</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1" name="Retângulo 10">
            <a:extLst>
              <a:ext uri="{FF2B5EF4-FFF2-40B4-BE49-F238E27FC236}">
                <a16:creationId xmlns:a16="http://schemas.microsoft.com/office/drawing/2014/main" id="{6ED45C94-CFD5-4F91-9ED3-C3F6BE6296BE}"/>
              </a:ext>
            </a:extLst>
          </p:cNvPr>
          <p:cNvSpPr/>
          <p:nvPr/>
        </p:nvSpPr>
        <p:spPr>
          <a:xfrm>
            <a:off x="0" y="2830114"/>
            <a:ext cx="8037444" cy="2585323"/>
          </a:xfrm>
          <a:prstGeom prst="rect">
            <a:avLst/>
          </a:prstGeom>
        </p:spPr>
        <p:txBody>
          <a:bodyPr wrap="square">
            <a:spAutoFit/>
          </a:bodyPr>
          <a:lstStyle/>
          <a:p>
            <a:r>
              <a:rPr lang="da-DK" dirty="0">
                <a:solidFill>
                  <a:schemeClr val="accent4"/>
                </a:solidFill>
              </a:rPr>
              <a:t>Descrever a base de dados:</a:t>
            </a:r>
          </a:p>
          <a:p>
            <a:pPr marL="285750" indent="-285750">
              <a:buFontTx/>
              <a:buChar char="-"/>
            </a:pPr>
            <a:r>
              <a:rPr lang="da-DK" dirty="0">
                <a:solidFill>
                  <a:schemeClr val="accent4"/>
                </a:solidFill>
              </a:rPr>
              <a:t>Quantidade de tabelas/bases</a:t>
            </a:r>
          </a:p>
          <a:p>
            <a:pPr marL="285750" indent="-285750">
              <a:buFontTx/>
              <a:buChar char="-"/>
            </a:pPr>
            <a:r>
              <a:rPr lang="da-DK" dirty="0">
                <a:solidFill>
                  <a:schemeClr val="accent4"/>
                </a:solidFill>
              </a:rPr>
              <a:t>Quantidade de registros</a:t>
            </a:r>
          </a:p>
          <a:p>
            <a:pPr marL="285750" indent="-285750">
              <a:buFontTx/>
              <a:buChar char="-"/>
            </a:pPr>
            <a:r>
              <a:rPr lang="da-DK" dirty="0">
                <a:solidFill>
                  <a:schemeClr val="accent4"/>
                </a:solidFill>
              </a:rPr>
              <a:t>Quantidade de variáveis</a:t>
            </a:r>
          </a:p>
          <a:p>
            <a:pPr marL="285750" indent="-285750">
              <a:buFontTx/>
              <a:buChar char="-"/>
            </a:pPr>
            <a:r>
              <a:rPr lang="da-DK" dirty="0">
                <a:solidFill>
                  <a:schemeClr val="accent4"/>
                </a:solidFill>
              </a:rPr>
              <a:t>Período analisado</a:t>
            </a:r>
          </a:p>
          <a:p>
            <a:pPr marL="285750" indent="-285750">
              <a:buFontTx/>
              <a:buChar char="-"/>
            </a:pPr>
            <a:r>
              <a:rPr lang="da-DK" dirty="0">
                <a:solidFill>
                  <a:schemeClr val="accent4"/>
                </a:solidFill>
              </a:rPr>
              <a:t>Manipulações da base original</a:t>
            </a:r>
          </a:p>
          <a:p>
            <a:pPr marL="285750" indent="-285750">
              <a:buFontTx/>
              <a:buChar char="-"/>
            </a:pPr>
            <a:r>
              <a:rPr lang="da-DK" dirty="0">
                <a:solidFill>
                  <a:schemeClr val="accent4"/>
                </a:solidFill>
              </a:rPr>
              <a:t>Amostragem (caso tenha sido realizada)</a:t>
            </a:r>
          </a:p>
          <a:p>
            <a:pPr marL="285750" indent="-285750">
              <a:buFontTx/>
              <a:buChar char="-"/>
            </a:pPr>
            <a:r>
              <a:rPr lang="da-DK" dirty="0">
                <a:solidFill>
                  <a:schemeClr val="accent4"/>
                </a:solidFill>
              </a:rPr>
              <a:t>Outros detalhes que julgar importante para descrever a base de dados</a:t>
            </a:r>
          </a:p>
          <a:p>
            <a:pPr marL="285750" indent="-285750">
              <a:buFontTx/>
              <a:buChar char="-"/>
            </a:pPr>
            <a:endParaRPr lang="pt-BR" dirty="0">
              <a:solidFill>
                <a:schemeClr val="accent4"/>
              </a:solidFill>
            </a:endParaRPr>
          </a:p>
        </p:txBody>
      </p:sp>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
        <p:nvSpPr>
          <p:cNvPr id="14"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 Base Original</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3743652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3.ii. </a:t>
            </a:r>
            <a:r>
              <a:rPr lang="en-US" dirty="0" err="1">
                <a:solidFill>
                  <a:srgbClr val="434343"/>
                </a:solidFill>
                <a:latin typeface="Open Sans" panose="020B0604020202020204" charset="0"/>
                <a:ea typeface="Open Sans" panose="020B0604020202020204" charset="0"/>
                <a:cs typeface="Open Sans" panose="020B0604020202020204" charset="0"/>
              </a:rPr>
              <a:t>Filtros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35</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4" name="Seta: para a Direita 3">
            <a:extLst>
              <a:ext uri="{FF2B5EF4-FFF2-40B4-BE49-F238E27FC236}">
                <a16:creationId xmlns:a16="http://schemas.microsoft.com/office/drawing/2014/main" id="{F7615716-0E2D-4473-883D-ECF83CC83869}"/>
              </a:ext>
            </a:extLst>
          </p:cNvPr>
          <p:cNvSpPr/>
          <p:nvPr/>
        </p:nvSpPr>
        <p:spPr>
          <a:xfrm>
            <a:off x="1073426" y="1126436"/>
            <a:ext cx="9410847" cy="1258991"/>
          </a:xfrm>
          <a:prstGeom prst="rightArrow">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a Direita 10">
            <a:extLst>
              <a:ext uri="{FF2B5EF4-FFF2-40B4-BE49-F238E27FC236}">
                <a16:creationId xmlns:a16="http://schemas.microsoft.com/office/drawing/2014/main" id="{2D7DF2C9-E5E2-42F5-9102-91E9C5F7E652}"/>
              </a:ext>
            </a:extLst>
          </p:cNvPr>
          <p:cNvSpPr/>
          <p:nvPr/>
        </p:nvSpPr>
        <p:spPr>
          <a:xfrm>
            <a:off x="3086135" y="1661928"/>
            <a:ext cx="7474337" cy="1258991"/>
          </a:xfrm>
          <a:prstGeom prst="rightArrow">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E79D9137-65DE-4DD1-BA69-D6FA8B0C6A29}"/>
              </a:ext>
            </a:extLst>
          </p:cNvPr>
          <p:cNvSpPr/>
          <p:nvPr/>
        </p:nvSpPr>
        <p:spPr>
          <a:xfrm>
            <a:off x="4969565" y="2228474"/>
            <a:ext cx="5590908" cy="125899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16CCE95A-774C-4A36-B18A-E9D8B3E30EF7}"/>
              </a:ext>
            </a:extLst>
          </p:cNvPr>
          <p:cNvSpPr/>
          <p:nvPr/>
        </p:nvSpPr>
        <p:spPr>
          <a:xfrm>
            <a:off x="6801250" y="2761231"/>
            <a:ext cx="3885118" cy="1258991"/>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BD0EC856-C53B-4740-AE92-4FEBBE821A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936" y="1446333"/>
            <a:ext cx="603549" cy="603549"/>
          </a:xfrm>
          <a:prstGeom prst="rect">
            <a:avLst/>
          </a:prstGeom>
        </p:spPr>
      </p:pic>
      <p:sp>
        <p:nvSpPr>
          <p:cNvPr id="8" name="Retângulo 7">
            <a:extLst>
              <a:ext uri="{FF2B5EF4-FFF2-40B4-BE49-F238E27FC236}">
                <a16:creationId xmlns:a16="http://schemas.microsoft.com/office/drawing/2014/main" id="{5ADC7EE4-1863-4C1C-8EA7-5780A0C25266}"/>
              </a:ext>
            </a:extLst>
          </p:cNvPr>
          <p:cNvSpPr/>
          <p:nvPr/>
        </p:nvSpPr>
        <p:spPr>
          <a:xfrm>
            <a:off x="1631527" y="1501885"/>
            <a:ext cx="2615011" cy="492443"/>
          </a:xfrm>
          <a:prstGeom prst="rect">
            <a:avLst/>
          </a:prstGeom>
        </p:spPr>
        <p:txBody>
          <a:bodyPr wrap="none">
            <a:spAutoFit/>
          </a:bodyPr>
          <a:lstStyle/>
          <a:p>
            <a:r>
              <a:rPr lang="da-DK" sz="1400" b="1" dirty="0">
                <a:solidFill>
                  <a:schemeClr val="bg1"/>
                </a:solidFill>
                <a:latin typeface="Open Sans" panose="020B0604020202020204" charset="0"/>
              </a:rPr>
              <a:t>Base Original </a:t>
            </a:r>
          </a:p>
          <a:p>
            <a:r>
              <a:rPr lang="pt-BR" sz="1200" dirty="0" err="1">
                <a:solidFill>
                  <a:schemeClr val="bg1"/>
                </a:solidFill>
              </a:rPr>
              <a:t>xxx.xxx.xxx</a:t>
            </a:r>
            <a:r>
              <a:rPr lang="pt-BR" sz="1200" dirty="0">
                <a:solidFill>
                  <a:schemeClr val="bg1"/>
                </a:solidFill>
              </a:rPr>
              <a:t> clientes/casos/observações</a:t>
            </a:r>
            <a:endParaRPr lang="pt-BR" sz="1400" dirty="0">
              <a:solidFill>
                <a:schemeClr val="bg1"/>
              </a:solidFill>
            </a:endParaRPr>
          </a:p>
        </p:txBody>
      </p:sp>
      <p:sp>
        <p:nvSpPr>
          <p:cNvPr id="19" name="Retângulo 18">
            <a:extLst>
              <a:ext uri="{FF2B5EF4-FFF2-40B4-BE49-F238E27FC236}">
                <a16:creationId xmlns:a16="http://schemas.microsoft.com/office/drawing/2014/main" id="{7B2D6916-06CD-4DB9-94D6-015099C6862E}"/>
              </a:ext>
            </a:extLst>
          </p:cNvPr>
          <p:cNvSpPr/>
          <p:nvPr/>
        </p:nvSpPr>
        <p:spPr>
          <a:xfrm>
            <a:off x="3655434" y="2014200"/>
            <a:ext cx="2694392" cy="492443"/>
          </a:xfrm>
          <a:prstGeom prst="rect">
            <a:avLst/>
          </a:prstGeom>
        </p:spPr>
        <p:txBody>
          <a:bodyPr wrap="none">
            <a:spAutoFit/>
          </a:bodyPr>
          <a:lstStyle/>
          <a:p>
            <a:r>
              <a:rPr lang="da-DK" sz="1400" b="1" dirty="0">
                <a:solidFill>
                  <a:schemeClr val="bg1"/>
                </a:solidFill>
                <a:latin typeface="Open Sans" panose="020B0604020202020204" charset="0"/>
              </a:rPr>
              <a:t>Filtro 1 – Exclusão de casos ....</a:t>
            </a:r>
          </a:p>
          <a:p>
            <a:r>
              <a:rPr lang="pt-BR" sz="1200" dirty="0" err="1">
                <a:solidFill>
                  <a:schemeClr val="bg1"/>
                </a:solidFill>
              </a:rPr>
              <a:t>xxx.xxx.xxx</a:t>
            </a:r>
            <a:r>
              <a:rPr lang="pt-BR" sz="1200" dirty="0">
                <a:solidFill>
                  <a:schemeClr val="bg1"/>
                </a:solidFill>
              </a:rPr>
              <a:t> clientes/casos/observações</a:t>
            </a:r>
            <a:endParaRPr lang="pt-BR" sz="1400" dirty="0">
              <a:solidFill>
                <a:schemeClr val="bg1"/>
              </a:solidFill>
            </a:endParaRPr>
          </a:p>
        </p:txBody>
      </p:sp>
      <p:pic>
        <p:nvPicPr>
          <p:cNvPr id="10" name="Imagem 9">
            <a:extLst>
              <a:ext uri="{FF2B5EF4-FFF2-40B4-BE49-F238E27FC236}">
                <a16:creationId xmlns:a16="http://schemas.microsoft.com/office/drawing/2014/main" id="{BAEB7347-1AFA-424B-9BB8-3BEEFCDB02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6136" y="1944005"/>
            <a:ext cx="667192" cy="667192"/>
          </a:xfrm>
          <a:prstGeom prst="rect">
            <a:avLst/>
          </a:prstGeom>
        </p:spPr>
      </p:pic>
      <p:pic>
        <p:nvPicPr>
          <p:cNvPr id="15" name="Imagem 14">
            <a:extLst>
              <a:ext uri="{FF2B5EF4-FFF2-40B4-BE49-F238E27FC236}">
                <a16:creationId xmlns:a16="http://schemas.microsoft.com/office/drawing/2014/main" id="{6D0CF7C0-B37C-4CB6-BF98-2F415ECB6F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7788" y="2487974"/>
            <a:ext cx="699323" cy="699323"/>
          </a:xfrm>
          <a:prstGeom prst="rect">
            <a:avLst/>
          </a:prstGeom>
        </p:spPr>
      </p:pic>
      <p:sp>
        <p:nvSpPr>
          <p:cNvPr id="23" name="Retângulo 22">
            <a:extLst>
              <a:ext uri="{FF2B5EF4-FFF2-40B4-BE49-F238E27FC236}">
                <a16:creationId xmlns:a16="http://schemas.microsoft.com/office/drawing/2014/main" id="{5700B7E6-9777-47C7-A160-CB202A7CF828}"/>
              </a:ext>
            </a:extLst>
          </p:cNvPr>
          <p:cNvSpPr/>
          <p:nvPr/>
        </p:nvSpPr>
        <p:spPr>
          <a:xfrm>
            <a:off x="5491208" y="2578560"/>
            <a:ext cx="2694392" cy="492443"/>
          </a:xfrm>
          <a:prstGeom prst="rect">
            <a:avLst/>
          </a:prstGeom>
        </p:spPr>
        <p:txBody>
          <a:bodyPr wrap="none">
            <a:spAutoFit/>
          </a:bodyPr>
          <a:lstStyle/>
          <a:p>
            <a:r>
              <a:rPr lang="da-DK" sz="1400" b="1" dirty="0">
                <a:solidFill>
                  <a:schemeClr val="bg1"/>
                </a:solidFill>
                <a:latin typeface="Open Sans" panose="020B0604020202020204" charset="0"/>
              </a:rPr>
              <a:t>Filtro 1 – Exclusão de casos ....</a:t>
            </a:r>
          </a:p>
          <a:p>
            <a:r>
              <a:rPr lang="pt-BR" sz="1200" dirty="0" err="1">
                <a:solidFill>
                  <a:schemeClr val="bg1"/>
                </a:solidFill>
              </a:rPr>
              <a:t>xxx.xxx.xxx</a:t>
            </a:r>
            <a:r>
              <a:rPr lang="pt-BR" sz="1200" dirty="0">
                <a:solidFill>
                  <a:schemeClr val="bg1"/>
                </a:solidFill>
              </a:rPr>
              <a:t> clientes/casos/observações</a:t>
            </a:r>
            <a:endParaRPr lang="pt-BR" sz="1400" dirty="0">
              <a:solidFill>
                <a:schemeClr val="bg1"/>
              </a:solidFill>
            </a:endParaRPr>
          </a:p>
        </p:txBody>
      </p:sp>
      <p:pic>
        <p:nvPicPr>
          <p:cNvPr id="22" name="Imagem 21">
            <a:extLst>
              <a:ext uri="{FF2B5EF4-FFF2-40B4-BE49-F238E27FC236}">
                <a16:creationId xmlns:a16="http://schemas.microsoft.com/office/drawing/2014/main" id="{EDE40FF9-315D-41F3-A825-84A10CA75E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8404" y="3103590"/>
            <a:ext cx="702774" cy="566547"/>
          </a:xfrm>
          <a:prstGeom prst="rect">
            <a:avLst/>
          </a:prstGeom>
        </p:spPr>
      </p:pic>
      <p:sp>
        <p:nvSpPr>
          <p:cNvPr id="26" name="Retângulo 25">
            <a:extLst>
              <a:ext uri="{FF2B5EF4-FFF2-40B4-BE49-F238E27FC236}">
                <a16:creationId xmlns:a16="http://schemas.microsoft.com/office/drawing/2014/main" id="{B5A3BABB-9133-4EDB-B005-22DBEBC2A342}"/>
              </a:ext>
            </a:extLst>
          </p:cNvPr>
          <p:cNvSpPr/>
          <p:nvPr/>
        </p:nvSpPr>
        <p:spPr>
          <a:xfrm>
            <a:off x="7552955" y="3114052"/>
            <a:ext cx="1497654" cy="492443"/>
          </a:xfrm>
          <a:prstGeom prst="rect">
            <a:avLst/>
          </a:prstGeom>
        </p:spPr>
        <p:txBody>
          <a:bodyPr wrap="none">
            <a:spAutoFit/>
          </a:bodyPr>
          <a:lstStyle/>
          <a:p>
            <a:r>
              <a:rPr lang="da-DK" sz="1400" b="1" dirty="0">
                <a:solidFill>
                  <a:schemeClr val="bg1"/>
                </a:solidFill>
                <a:latin typeface="Open Sans" panose="020B0604020202020204" charset="0"/>
              </a:rPr>
              <a:t>Base Final</a:t>
            </a:r>
          </a:p>
          <a:p>
            <a:r>
              <a:rPr lang="pt-BR" sz="1200" dirty="0" err="1">
                <a:solidFill>
                  <a:schemeClr val="bg1"/>
                </a:solidFill>
              </a:rPr>
              <a:t>xxx.xxx.xxx</a:t>
            </a:r>
            <a:r>
              <a:rPr lang="pt-BR" sz="1200" dirty="0">
                <a:solidFill>
                  <a:schemeClr val="bg1"/>
                </a:solidFill>
              </a:rPr>
              <a:t> clientes...</a:t>
            </a:r>
            <a:endParaRPr lang="pt-BR" sz="1400" dirty="0">
              <a:solidFill>
                <a:schemeClr val="bg1"/>
              </a:solidFill>
            </a:endParaRPr>
          </a:p>
        </p:txBody>
      </p:sp>
      <p:sp>
        <p:nvSpPr>
          <p:cNvPr id="27" name="Google Shape;115;p18">
            <a:extLst>
              <a:ext uri="{FF2B5EF4-FFF2-40B4-BE49-F238E27FC236}">
                <a16:creationId xmlns:a16="http://schemas.microsoft.com/office/drawing/2014/main" id="{9BF76CB2-7E2E-42E1-B9E6-9ECAE2616509}"/>
              </a:ext>
            </a:extLst>
          </p:cNvPr>
          <p:cNvSpPr txBox="1"/>
          <p:nvPr/>
        </p:nvSpPr>
        <p:spPr>
          <a:xfrm>
            <a:off x="1098711" y="2125632"/>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55710F79-C8B3-4897-ADCF-4E701F89C903}"/>
              </a:ext>
            </a:extLst>
          </p:cNvPr>
          <p:cNvSpPr txBox="1"/>
          <p:nvPr/>
        </p:nvSpPr>
        <p:spPr>
          <a:xfrm>
            <a:off x="3047819" y="2719161"/>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0" name="Google Shape;115;p18">
            <a:extLst>
              <a:ext uri="{FF2B5EF4-FFF2-40B4-BE49-F238E27FC236}">
                <a16:creationId xmlns:a16="http://schemas.microsoft.com/office/drawing/2014/main" id="{AF6AA49C-E984-4ED1-8587-CAE44EAD4ED2}"/>
              </a:ext>
            </a:extLst>
          </p:cNvPr>
          <p:cNvSpPr txBox="1"/>
          <p:nvPr/>
        </p:nvSpPr>
        <p:spPr>
          <a:xfrm>
            <a:off x="4996927" y="3289844"/>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1" name="Google Shape;115;p18">
            <a:extLst>
              <a:ext uri="{FF2B5EF4-FFF2-40B4-BE49-F238E27FC236}">
                <a16:creationId xmlns:a16="http://schemas.microsoft.com/office/drawing/2014/main" id="{74D060CE-8BD5-43B0-BEC1-53567B90E390}"/>
              </a:ext>
            </a:extLst>
          </p:cNvPr>
          <p:cNvSpPr txBox="1"/>
          <p:nvPr/>
        </p:nvSpPr>
        <p:spPr>
          <a:xfrm>
            <a:off x="6883139" y="379393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2" name="Retângulo 31">
            <a:extLst>
              <a:ext uri="{FF2B5EF4-FFF2-40B4-BE49-F238E27FC236}">
                <a16:creationId xmlns:a16="http://schemas.microsoft.com/office/drawing/2014/main" id="{731F59F1-F0FA-4E71-88B0-455ED1A15105}"/>
              </a:ext>
            </a:extLst>
          </p:cNvPr>
          <p:cNvSpPr/>
          <p:nvPr/>
        </p:nvSpPr>
        <p:spPr>
          <a:xfrm>
            <a:off x="-28953" y="5277236"/>
            <a:ext cx="5520116" cy="1200329"/>
          </a:xfrm>
          <a:prstGeom prst="rect">
            <a:avLst/>
          </a:prstGeom>
        </p:spPr>
        <p:txBody>
          <a:bodyPr wrap="square">
            <a:spAutoFit/>
          </a:bodyPr>
          <a:lstStyle/>
          <a:p>
            <a:r>
              <a:rPr lang="da-DK" dirty="0">
                <a:solidFill>
                  <a:schemeClr val="accent4"/>
                </a:solidFill>
              </a:rPr>
              <a:t>Caso a base tenha sido filtrada, descrever o processo de modificação da base de dados, da base original até a base final que será a base de análise</a:t>
            </a:r>
          </a:p>
          <a:p>
            <a:pPr marL="285750" indent="-285750">
              <a:buFontTx/>
              <a:buChar char="-"/>
            </a:pPr>
            <a:endParaRPr lang="pt-BR" dirty="0">
              <a:solidFill>
                <a:schemeClr val="accent4"/>
              </a:solidFill>
            </a:endParaRPr>
          </a:p>
        </p:txBody>
      </p:sp>
      <p:sp>
        <p:nvSpPr>
          <p:cNvPr id="33" name="Espaço Reservado para Data 5">
            <a:extLst>
              <a:ext uri="{FF2B5EF4-FFF2-40B4-BE49-F238E27FC236}">
                <a16:creationId xmlns:a16="http://schemas.microsoft.com/office/drawing/2014/main" id="{B04190FB-4732-4C70-A897-FFA84BA11FB1}"/>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4" name="Imagem 23"/>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2170522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3.iii. </a:t>
            </a:r>
            <a:r>
              <a:rPr lang="en-US" dirty="0" err="1">
                <a:solidFill>
                  <a:srgbClr val="434343"/>
                </a:solidFill>
                <a:latin typeface="Open Sans" panose="020B0604020202020204" charset="0"/>
                <a:ea typeface="Open Sans" panose="020B0604020202020204" charset="0"/>
                <a:cs typeface="Open Sans" panose="020B0604020202020204" charset="0"/>
              </a:rPr>
              <a:t>Principais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36</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22" name="Google Shape;115;p18">
            <a:extLst>
              <a:ext uri="{FF2B5EF4-FFF2-40B4-BE49-F238E27FC236}">
                <a16:creationId xmlns:a16="http://schemas.microsoft.com/office/drawing/2014/main" id="{2538C97B-0BB6-4456-BA86-57BF8C2A9849}"/>
              </a:ext>
            </a:extLst>
          </p:cNvPr>
          <p:cNvSpPr txBox="1"/>
          <p:nvPr/>
        </p:nvSpPr>
        <p:spPr>
          <a:xfrm>
            <a:off x="1151063"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cadastrais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5" name="Google Shape;115;p18">
            <a:extLst>
              <a:ext uri="{FF2B5EF4-FFF2-40B4-BE49-F238E27FC236}">
                <a16:creationId xmlns:a16="http://schemas.microsoft.com/office/drawing/2014/main" id="{D76D1B44-E9E6-4C74-BCB4-B19C6FED7A36}"/>
              </a:ext>
            </a:extLst>
          </p:cNvPr>
          <p:cNvSpPr txBox="1"/>
          <p:nvPr/>
        </p:nvSpPr>
        <p:spPr>
          <a:xfrm>
            <a:off x="3727905"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transacionais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6" name="Google Shape;115;p18">
            <a:extLst>
              <a:ext uri="{FF2B5EF4-FFF2-40B4-BE49-F238E27FC236}">
                <a16:creationId xmlns:a16="http://schemas.microsoft.com/office/drawing/2014/main" id="{5ED8E2F2-F616-403F-938A-18A3B3834172}"/>
              </a:ext>
            </a:extLst>
          </p:cNvPr>
          <p:cNvSpPr txBox="1"/>
          <p:nvPr/>
        </p:nvSpPr>
        <p:spPr>
          <a:xfrm>
            <a:off x="6304747"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financeiras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pic>
        <p:nvPicPr>
          <p:cNvPr id="3" name="Imagem 2">
            <a:extLst>
              <a:ext uri="{FF2B5EF4-FFF2-40B4-BE49-F238E27FC236}">
                <a16:creationId xmlns:a16="http://schemas.microsoft.com/office/drawing/2014/main" id="{B52E60FA-522B-484D-A6A6-DB815B0024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6469" y="1920570"/>
            <a:ext cx="1066800" cy="1066800"/>
          </a:xfrm>
          <a:prstGeom prst="ellipse">
            <a:avLst/>
          </a:prstGeom>
        </p:spPr>
      </p:pic>
      <p:pic>
        <p:nvPicPr>
          <p:cNvPr id="5" name="Imagem 4">
            <a:extLst>
              <a:ext uri="{FF2B5EF4-FFF2-40B4-BE49-F238E27FC236}">
                <a16:creationId xmlns:a16="http://schemas.microsoft.com/office/drawing/2014/main" id="{80F9EE8F-FCB7-40AB-8DA0-3D2B01965E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1660" y="1920570"/>
            <a:ext cx="1066800" cy="1066800"/>
          </a:xfrm>
          <a:prstGeom prst="ellipse">
            <a:avLst/>
          </a:prstGeom>
        </p:spPr>
      </p:pic>
      <p:pic>
        <p:nvPicPr>
          <p:cNvPr id="8" name="Imagem 7">
            <a:extLst>
              <a:ext uri="{FF2B5EF4-FFF2-40B4-BE49-F238E27FC236}">
                <a16:creationId xmlns:a16="http://schemas.microsoft.com/office/drawing/2014/main" id="{322E5FC8-7CE8-4253-AD64-152888696E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6467" y="1920570"/>
            <a:ext cx="1119809" cy="1119809"/>
          </a:xfrm>
          <a:prstGeom prst="ellipse">
            <a:avLst/>
          </a:prstGeom>
        </p:spPr>
      </p:pic>
      <p:pic>
        <p:nvPicPr>
          <p:cNvPr id="10" name="Imagem 9">
            <a:extLst>
              <a:ext uri="{FF2B5EF4-FFF2-40B4-BE49-F238E27FC236}">
                <a16:creationId xmlns:a16="http://schemas.microsoft.com/office/drawing/2014/main" id="{3C8BBD03-53EE-4969-B7E7-5A01D64175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6070" y="1920570"/>
            <a:ext cx="1119809" cy="1119809"/>
          </a:xfrm>
          <a:prstGeom prst="ellipse">
            <a:avLst/>
          </a:prstGeom>
        </p:spPr>
      </p:pic>
      <p:sp>
        <p:nvSpPr>
          <p:cNvPr id="28" name="Google Shape;115;p18">
            <a:extLst>
              <a:ext uri="{FF2B5EF4-FFF2-40B4-BE49-F238E27FC236}">
                <a16:creationId xmlns:a16="http://schemas.microsoft.com/office/drawing/2014/main" id="{90B220F3-7788-4E67-AEFB-DA2A847DAAC7}"/>
              </a:ext>
            </a:extLst>
          </p:cNvPr>
          <p:cNvSpPr txBox="1"/>
          <p:nvPr/>
        </p:nvSpPr>
        <p:spPr>
          <a:xfrm>
            <a:off x="8881589" y="3306112"/>
            <a:ext cx="241920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Variáveis de Canais/Mídias</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dolor sit amet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consectetur adipiscing elit</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a:t>
            </a:r>
            <a:r>
              <a:rPr lang="pt-BR" sz="1200" dirty="0">
                <a:solidFill>
                  <a:srgbClr val="434343"/>
                </a:solidFill>
                <a:latin typeface="Open Sans"/>
                <a:ea typeface="Open Sans"/>
                <a:cs typeface="Open Sans"/>
                <a:sym typeface="Open Sans"/>
              </a:rPr>
              <a:t>n</a:t>
            </a:r>
            <a:r>
              <a:rPr lang="en" sz="1200" dirty="0">
                <a:solidFill>
                  <a:srgbClr val="434343"/>
                </a:solidFill>
                <a:latin typeface="Open Sans"/>
                <a:ea typeface="Open Sans"/>
                <a:cs typeface="Open Sans"/>
                <a:sym typeface="Open Sans"/>
              </a:rPr>
              <a:t>ulla sit amet accumsan nisi</a:t>
            </a:r>
          </a:p>
          <a:p>
            <a:pPr marL="171450" lvl="0" indent="-171450" rtl="0">
              <a:spcBef>
                <a:spcPts val="0"/>
              </a:spcBef>
              <a:spcAft>
                <a:spcPts val="0"/>
              </a:spcAft>
              <a:buFont typeface="Arial" panose="020B0604020202020204" pitchFamily="34" charset="0"/>
              <a:buChar char="•"/>
            </a:pPr>
            <a:r>
              <a:rPr lang="en" sz="1200" dirty="0">
                <a:solidFill>
                  <a:srgbClr val="434343"/>
                </a:solidFill>
                <a:latin typeface="Open Sans"/>
                <a:ea typeface="Open Sans"/>
                <a:cs typeface="Open Sans"/>
                <a:sym typeface="Open Sans"/>
              </a:rPr>
              <a:t>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Retângulo 28">
            <a:extLst>
              <a:ext uri="{FF2B5EF4-FFF2-40B4-BE49-F238E27FC236}">
                <a16:creationId xmlns:a16="http://schemas.microsoft.com/office/drawing/2014/main" id="{401BC943-F5AE-424B-A768-F939C25E69FF}"/>
              </a:ext>
            </a:extLst>
          </p:cNvPr>
          <p:cNvSpPr/>
          <p:nvPr/>
        </p:nvSpPr>
        <p:spPr>
          <a:xfrm>
            <a:off x="0" y="5156020"/>
            <a:ext cx="5520116" cy="1200329"/>
          </a:xfrm>
          <a:prstGeom prst="rect">
            <a:avLst/>
          </a:prstGeom>
        </p:spPr>
        <p:txBody>
          <a:bodyPr wrap="square">
            <a:spAutoFit/>
          </a:bodyPr>
          <a:lstStyle/>
          <a:p>
            <a:r>
              <a:rPr lang="da-DK" dirty="0">
                <a:solidFill>
                  <a:schemeClr val="accent4"/>
                </a:solidFill>
              </a:rPr>
              <a:t>Descrever em linhas gerais as principais informações disponíveis, por grupos de variáveis, exemplificando alguns campos</a:t>
            </a:r>
          </a:p>
          <a:p>
            <a:pPr marL="285750" indent="-285750">
              <a:buFontTx/>
              <a:buChar char="-"/>
            </a:pPr>
            <a:endParaRPr lang="pt-BR" dirty="0">
              <a:solidFill>
                <a:schemeClr val="accent4"/>
              </a:solidFill>
            </a:endParaRPr>
          </a:p>
        </p:txBody>
      </p:sp>
      <p:sp>
        <p:nvSpPr>
          <p:cNvPr id="30" name="Espaço Reservado para Data 5">
            <a:extLst>
              <a:ext uri="{FF2B5EF4-FFF2-40B4-BE49-F238E27FC236}">
                <a16:creationId xmlns:a16="http://schemas.microsoft.com/office/drawing/2014/main" id="{342C702B-AAF8-47CF-85BE-D5954F711FAE}"/>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8" name="Imagem 17"/>
          <p:cNvPicPr>
            <a:picLocks noChangeAspect="1"/>
          </p:cNvPicPr>
          <p:nvPr/>
        </p:nvPicPr>
        <p:blipFill rotWithShape="1">
          <a:blip r:embed="rId6"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182648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3.iv. </a:t>
            </a:r>
            <a:r>
              <a:rPr lang="en-US" dirty="0" err="1">
                <a:solidFill>
                  <a:srgbClr val="434343"/>
                </a:solidFill>
                <a:latin typeface="Open Sans" panose="020B0604020202020204" charset="0"/>
                <a:ea typeface="Open Sans" panose="020B0604020202020204" charset="0"/>
                <a:cs typeface="Open Sans" panose="020B0604020202020204" charset="0"/>
              </a:rPr>
              <a:t>Processo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redução</a:t>
            </a:r>
            <a:r>
              <a:rPr lang="en-US" dirty="0">
                <a:solidFill>
                  <a:srgbClr val="434343"/>
                </a:solidFill>
                <a:latin typeface="Open Sans" panose="020B0604020202020204" charset="0"/>
                <a:ea typeface="Open Sans" panose="020B0604020202020204" charset="0"/>
                <a:cs typeface="Open Sans" panose="020B0604020202020204" charset="0"/>
              </a:rPr>
              <a:t> de </a:t>
            </a:r>
            <a:r>
              <a:rPr lang="en-US" dirty="0" err="1">
                <a:solidFill>
                  <a:srgbClr val="434343"/>
                </a:solidFill>
                <a:latin typeface="Open Sans" panose="020B0604020202020204" charset="0"/>
                <a:ea typeface="Open Sans" panose="020B0604020202020204" charset="0"/>
                <a:cs typeface="Open Sans" panose="020B0604020202020204" charset="0"/>
              </a:rPr>
              <a:t>variáveis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37</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graphicFrame>
        <p:nvGraphicFramePr>
          <p:cNvPr id="2" name="Diagrama 1">
            <a:extLst>
              <a:ext uri="{FF2B5EF4-FFF2-40B4-BE49-F238E27FC236}">
                <a16:creationId xmlns:a16="http://schemas.microsoft.com/office/drawing/2014/main" id="{CB95FEA1-C38C-4438-AEAD-CF55A042FA4C}"/>
              </a:ext>
            </a:extLst>
          </p:cNvPr>
          <p:cNvGraphicFramePr/>
          <p:nvPr>
            <p:extLst>
              <p:ext uri="{D42A27DB-BD31-4B8C-83A1-F6EECF244321}">
                <p14:modId xmlns:p14="http://schemas.microsoft.com/office/powerpoint/2010/main" val="510381576"/>
              </p:ext>
            </p:extLst>
          </p:nvPr>
        </p:nvGraphicFramePr>
        <p:xfrm>
          <a:off x="757811" y="195779"/>
          <a:ext cx="10071652" cy="4400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115;p18">
            <a:extLst>
              <a:ext uri="{FF2B5EF4-FFF2-40B4-BE49-F238E27FC236}">
                <a16:creationId xmlns:a16="http://schemas.microsoft.com/office/drawing/2014/main" id="{AD5E3D5B-4DB5-4E11-AB70-628F9A625BBA}"/>
              </a:ext>
            </a:extLst>
          </p:cNvPr>
          <p:cNvSpPr txBox="1"/>
          <p:nvPr/>
        </p:nvSpPr>
        <p:spPr>
          <a:xfrm>
            <a:off x="1098711" y="298869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0" name="Google Shape;115;p18">
            <a:extLst>
              <a:ext uri="{FF2B5EF4-FFF2-40B4-BE49-F238E27FC236}">
                <a16:creationId xmlns:a16="http://schemas.microsoft.com/office/drawing/2014/main" id="{AFE34AE6-E13A-4648-B751-CE27D6EDDC6F}"/>
              </a:ext>
            </a:extLst>
          </p:cNvPr>
          <p:cNvSpPr txBox="1"/>
          <p:nvPr/>
        </p:nvSpPr>
        <p:spPr>
          <a:xfrm>
            <a:off x="3263083" y="2988693"/>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1" name="Google Shape;115;p18">
            <a:extLst>
              <a:ext uri="{FF2B5EF4-FFF2-40B4-BE49-F238E27FC236}">
                <a16:creationId xmlns:a16="http://schemas.microsoft.com/office/drawing/2014/main" id="{7CC50689-F2ED-4732-B53F-AD0B114B8E9E}"/>
              </a:ext>
            </a:extLst>
          </p:cNvPr>
          <p:cNvSpPr txBox="1"/>
          <p:nvPr/>
        </p:nvSpPr>
        <p:spPr>
          <a:xfrm>
            <a:off x="5097373"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2" name="Google Shape;115;p18">
            <a:extLst>
              <a:ext uri="{FF2B5EF4-FFF2-40B4-BE49-F238E27FC236}">
                <a16:creationId xmlns:a16="http://schemas.microsoft.com/office/drawing/2014/main" id="{2A99E2E1-1659-4971-953F-F194C198EFC2}"/>
              </a:ext>
            </a:extLst>
          </p:cNvPr>
          <p:cNvSpPr txBox="1"/>
          <p:nvPr/>
        </p:nvSpPr>
        <p:spPr>
          <a:xfrm>
            <a:off x="6915527"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3" name="Google Shape;115;p18">
            <a:extLst>
              <a:ext uri="{FF2B5EF4-FFF2-40B4-BE49-F238E27FC236}">
                <a16:creationId xmlns:a16="http://schemas.microsoft.com/office/drawing/2014/main" id="{1AB15A37-AE08-4C9E-BCC7-7D574DF19B47}"/>
              </a:ext>
            </a:extLst>
          </p:cNvPr>
          <p:cNvSpPr txBox="1"/>
          <p:nvPr/>
        </p:nvSpPr>
        <p:spPr>
          <a:xfrm>
            <a:off x="8872495" y="2918689"/>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14" name="Retângulo 13">
            <a:extLst>
              <a:ext uri="{FF2B5EF4-FFF2-40B4-BE49-F238E27FC236}">
                <a16:creationId xmlns:a16="http://schemas.microsoft.com/office/drawing/2014/main" id="{AC86E50F-7A5E-454B-8779-14BC0B72C234}"/>
              </a:ext>
            </a:extLst>
          </p:cNvPr>
          <p:cNvSpPr/>
          <p:nvPr/>
        </p:nvSpPr>
        <p:spPr>
          <a:xfrm>
            <a:off x="0" y="5285380"/>
            <a:ext cx="7511145" cy="1200329"/>
          </a:xfrm>
          <a:prstGeom prst="rect">
            <a:avLst/>
          </a:prstGeom>
        </p:spPr>
        <p:txBody>
          <a:bodyPr wrap="square">
            <a:spAutoFit/>
          </a:bodyPr>
          <a:lstStyle/>
          <a:p>
            <a:r>
              <a:rPr lang="da-DK" dirty="0">
                <a:solidFill>
                  <a:schemeClr val="accent4"/>
                </a:solidFill>
              </a:rPr>
              <a:t>Se aplicável a seu projeto, descrever o processo de redução de variáveis, detalhando os motivos pelo qual as variáveis deixaram de fazer parte da análise, até o resultado final </a:t>
            </a:r>
          </a:p>
          <a:p>
            <a:pPr marL="285750" indent="-285750">
              <a:buFontTx/>
              <a:buChar char="-"/>
            </a:pPr>
            <a:endParaRPr lang="pt-BR" dirty="0">
              <a:solidFill>
                <a:schemeClr val="accent4"/>
              </a:solidFill>
            </a:endParaRPr>
          </a:p>
        </p:txBody>
      </p:sp>
      <p:sp>
        <p:nvSpPr>
          <p:cNvPr id="15" name="Espaço Reservado para Data 5">
            <a:extLst>
              <a:ext uri="{FF2B5EF4-FFF2-40B4-BE49-F238E27FC236}">
                <a16:creationId xmlns:a16="http://schemas.microsoft.com/office/drawing/2014/main" id="{CFD695E7-181C-46B2-911D-897ECEF89B0F}"/>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6" name="Imagem 15"/>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093741" y="6379802"/>
            <a:ext cx="1705361" cy="327947"/>
          </a:xfrm>
          <a:prstGeom prst="rect">
            <a:avLst/>
          </a:prstGeom>
        </p:spPr>
      </p:pic>
    </p:spTree>
    <p:extLst>
      <p:ext uri="{BB962C8B-B14F-4D97-AF65-F5344CB8AC3E}">
        <p14:creationId xmlns:p14="http://schemas.microsoft.com/office/powerpoint/2010/main" val="864902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Agrupar 36">
            <a:extLst>
              <a:ext uri="{FF2B5EF4-FFF2-40B4-BE49-F238E27FC236}">
                <a16:creationId xmlns:a16="http://schemas.microsoft.com/office/drawing/2014/main" id="{D0344037-3C7F-4A99-ACBD-4633CC85829D}"/>
              </a:ext>
            </a:extLst>
          </p:cNvPr>
          <p:cNvGrpSpPr/>
          <p:nvPr/>
        </p:nvGrpSpPr>
        <p:grpSpPr>
          <a:xfrm>
            <a:off x="4839286" y="1494090"/>
            <a:ext cx="7352714" cy="4397122"/>
            <a:chOff x="8497038" y="155404"/>
            <a:chExt cx="2827606" cy="2308431"/>
          </a:xfrm>
        </p:grpSpPr>
        <p:sp>
          <p:nvSpPr>
            <p:cNvPr id="38" name="Retângulo 37">
              <a:extLst>
                <a:ext uri="{FF2B5EF4-FFF2-40B4-BE49-F238E27FC236}">
                  <a16:creationId xmlns:a16="http://schemas.microsoft.com/office/drawing/2014/main" id="{D902E99D-1B43-474C-AC5E-3E8665E2FA1E}"/>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10275555" y="1506892"/>
              <a:ext cx="1028361" cy="914140"/>
            </a:xfrm>
            <a:prstGeom prst="rect">
              <a:avLst/>
            </a:prstGeom>
            <a:noFill/>
            <a:ln>
              <a:noFill/>
            </a:ln>
          </p:spPr>
        </p:pic>
      </p:grpSp>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19" name="Picture 4" descr="Photo of Three People Smiling While Having a Meeting">
            <a:extLst>
              <a:ext uri="{FF2B5EF4-FFF2-40B4-BE49-F238E27FC236}">
                <a16:creationId xmlns:a16="http://schemas.microsoft.com/office/drawing/2014/main" id="{CF4E4D17-9CB2-4824-99F6-5164D58328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20" t="-218" r="40040" b="-855"/>
          <a:stretch/>
        </p:blipFill>
        <p:spPr bwMode="auto">
          <a:xfrm>
            <a:off x="-20461" y="-38804"/>
            <a:ext cx="3804670" cy="698134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m 19">
            <a:extLst>
              <a:ext uri="{FF2B5EF4-FFF2-40B4-BE49-F238E27FC236}">
                <a16:creationId xmlns:a16="http://schemas.microsoft.com/office/drawing/2014/main" id="{A0048961-CD76-49B1-8FA0-47C86D7D8242}"/>
              </a:ext>
            </a:extLst>
          </p:cNvPr>
          <p:cNvPicPr>
            <a:picLocks noChangeAspect="1"/>
          </p:cNvPicPr>
          <p:nvPr/>
        </p:nvPicPr>
        <p:blipFill rotWithShape="1">
          <a:blip r:embed="rId4"/>
          <a:srcRect l="7457" t="20485" r="70666" b="70204"/>
          <a:stretch/>
        </p:blipFill>
        <p:spPr>
          <a:xfrm>
            <a:off x="10606907" y="6397119"/>
            <a:ext cx="1197466" cy="283584"/>
          </a:xfrm>
          <a:prstGeom prst="rect">
            <a:avLst/>
          </a:prstGeom>
        </p:spPr>
      </p:pic>
      <p:sp>
        <p:nvSpPr>
          <p:cNvPr id="11" name="Title Placeholder 1">
            <a:extLst>
              <a:ext uri="{FF2B5EF4-FFF2-40B4-BE49-F238E27FC236}">
                <a16:creationId xmlns:a16="http://schemas.microsoft.com/office/drawing/2014/main" id="{C614DE7C-93DF-40BF-8B79-1508222539C0}"/>
              </a:ext>
            </a:extLst>
          </p:cNvPr>
          <p:cNvSpPr txBox="1">
            <a:spLocks/>
          </p:cNvSpPr>
          <p:nvPr/>
        </p:nvSpPr>
        <p:spPr>
          <a:xfrm>
            <a:off x="4483471" y="274949"/>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2" name="Retângulo 11">
            <a:extLst>
              <a:ext uri="{FF2B5EF4-FFF2-40B4-BE49-F238E27FC236}">
                <a16:creationId xmlns:a16="http://schemas.microsoft.com/office/drawing/2014/main" id="{9AF75BDE-2DA8-42CE-8B19-0AC78647E4C2}"/>
              </a:ext>
            </a:extLst>
          </p:cNvPr>
          <p:cNvSpPr/>
          <p:nvPr/>
        </p:nvSpPr>
        <p:spPr>
          <a:xfrm>
            <a:off x="4931577" y="1616253"/>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14" name="Retângulo 13">
            <a:extLst>
              <a:ext uri="{FF2B5EF4-FFF2-40B4-BE49-F238E27FC236}">
                <a16:creationId xmlns:a16="http://schemas.microsoft.com/office/drawing/2014/main" id="{90337105-6BAC-4A77-B359-BCD5496A4C18}"/>
              </a:ext>
            </a:extLst>
          </p:cNvPr>
          <p:cNvSpPr/>
          <p:nvPr/>
        </p:nvSpPr>
        <p:spPr>
          <a:xfrm>
            <a:off x="229840" y="188747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Tree>
    <p:extLst>
      <p:ext uri="{BB962C8B-B14F-4D97-AF65-F5344CB8AC3E}">
        <p14:creationId xmlns:p14="http://schemas.microsoft.com/office/powerpoint/2010/main" val="3340041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E4FC6B1B-5797-4075-9743-B408E428F048}"/>
              </a:ext>
            </a:extLst>
          </p:cNvPr>
          <p:cNvSpPr/>
          <p:nvPr/>
        </p:nvSpPr>
        <p:spPr>
          <a:xfrm>
            <a:off x="950351" y="130351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39</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2" name="Espaço Reservado para Data 5">
            <a:extLst>
              <a:ext uri="{FF2B5EF4-FFF2-40B4-BE49-F238E27FC236}">
                <a16:creationId xmlns:a16="http://schemas.microsoft.com/office/drawing/2014/main" id="{C12A3D3C-1B8D-43C2-9967-93C9AA30D0D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9" name="Imagem 8"/>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464802" y="6393527"/>
            <a:ext cx="1705361" cy="327947"/>
          </a:xfrm>
          <a:prstGeom prst="rect">
            <a:avLst/>
          </a:prstGeom>
        </p:spPr>
      </p:pic>
      <p:sp>
        <p:nvSpPr>
          <p:cNvPr id="14" name="Title Placeholder 1">
            <a:extLst>
              <a:ext uri="{FF2B5EF4-FFF2-40B4-BE49-F238E27FC236}">
                <a16:creationId xmlns:a16="http://schemas.microsoft.com/office/drawing/2014/main" id="{C614DE7C-93DF-40BF-8B79-1508222539C0}"/>
              </a:ext>
            </a:extLst>
          </p:cNvPr>
          <p:cNvSpPr txBox="1">
            <a:spLocks/>
          </p:cNvSpPr>
          <p:nvPr/>
        </p:nvSpPr>
        <p:spPr>
          <a:xfrm>
            <a:off x="336984" y="20556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4. </a:t>
            </a:r>
            <a:r>
              <a:rPr lang="en-US" dirty="0" err="1">
                <a:solidFill>
                  <a:srgbClr val="434343"/>
                </a:solidFill>
                <a:latin typeface="Open Sans" panose="020B0604020202020204" charset="0"/>
                <a:ea typeface="Open Sans" panose="020B0604020202020204" charset="0"/>
                <a:cs typeface="Open Sans" panose="020B0604020202020204" charset="0"/>
              </a:rPr>
              <a:t>Análise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Exploratória</a:t>
            </a:r>
            <a:r>
              <a:rPr lang="en-US" dirty="0">
                <a:solidFill>
                  <a:srgbClr val="434343"/>
                </a:solidFill>
                <a:latin typeface="Open Sans" panose="020B0604020202020204" charset="0"/>
                <a:ea typeface="Open Sans" panose="020B0604020202020204" charset="0"/>
                <a:cs typeface="Open Sans" panose="020B0604020202020204" charset="0"/>
              </a:rPr>
              <a:t> de Dados</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4195277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Agrupar 32">
            <a:extLst>
              <a:ext uri="{FF2B5EF4-FFF2-40B4-BE49-F238E27FC236}">
                <a16:creationId xmlns:a16="http://schemas.microsoft.com/office/drawing/2014/main" id="{EB326335-5227-427C-BA40-635970456B4C}"/>
              </a:ext>
            </a:extLst>
          </p:cNvPr>
          <p:cNvGrpSpPr/>
          <p:nvPr/>
        </p:nvGrpSpPr>
        <p:grpSpPr>
          <a:xfrm>
            <a:off x="3643313" y="1985885"/>
            <a:ext cx="8548688" cy="2633610"/>
            <a:chOff x="8497038" y="326338"/>
            <a:chExt cx="2827606" cy="2224038"/>
          </a:xfrm>
        </p:grpSpPr>
        <p:sp>
          <p:nvSpPr>
            <p:cNvPr id="40" name="Retângulo 39">
              <a:extLst>
                <a:ext uri="{FF2B5EF4-FFF2-40B4-BE49-F238E27FC236}">
                  <a16:creationId xmlns:a16="http://schemas.microsoft.com/office/drawing/2014/main" id="{1730CC36-686C-4C7F-8A4B-09B5B2A92A5D}"/>
                </a:ext>
              </a:extLst>
            </p:cNvPr>
            <p:cNvSpPr/>
            <p:nvPr/>
          </p:nvSpPr>
          <p:spPr>
            <a:xfrm>
              <a:off x="8497038" y="326338"/>
              <a:ext cx="2827606" cy="222403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 name="Google Shape;62;p13">
              <a:extLst>
                <a:ext uri="{FF2B5EF4-FFF2-40B4-BE49-F238E27FC236}">
                  <a16:creationId xmlns:a16="http://schemas.microsoft.com/office/drawing/2014/main" id="{93728973-5C09-41ED-BB8B-CB7A4C1BB138}"/>
                </a:ext>
              </a:extLst>
            </p:cNvPr>
            <p:cNvPicPr preferRelativeResize="0"/>
            <p:nvPr/>
          </p:nvPicPr>
          <p:blipFill>
            <a:blip r:embed="rId2">
              <a:alphaModFix/>
            </a:blip>
            <a:stretch>
              <a:fillRect/>
            </a:stretch>
          </p:blipFill>
          <p:spPr>
            <a:xfrm flipH="1">
              <a:off x="10496529" y="820143"/>
              <a:ext cx="826875" cy="1730233"/>
            </a:xfrm>
            <a:prstGeom prst="rect">
              <a:avLst/>
            </a:prstGeom>
            <a:noFill/>
            <a:ln>
              <a:noFill/>
            </a:ln>
          </p:spPr>
        </p:pic>
      </p:grpSp>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err="1">
                <a:solidFill>
                  <a:srgbClr val="434343"/>
                </a:solidFill>
                <a:latin typeface="Open Sans" panose="020B0604020202020204" charset="0"/>
                <a:ea typeface="Open Sans" panose="020B0604020202020204" charset="0"/>
                <a:cs typeface="Open Sans" panose="020B0604020202020204" charset="0"/>
              </a:rPr>
              <a:t>Defina</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claramete</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objetivos</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1. COMUNICAÇÃO EFETIVA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ABERTURA DA APRESENTAÇÃO</a:t>
            </a:r>
          </a:p>
        </p:txBody>
      </p:sp>
      <p:sp>
        <p:nvSpPr>
          <p:cNvPr id="18" name="Retângulo 17">
            <a:extLst>
              <a:ext uri="{FF2B5EF4-FFF2-40B4-BE49-F238E27FC236}">
                <a16:creationId xmlns:a16="http://schemas.microsoft.com/office/drawing/2014/main" id="{B61614D9-E4BA-4F3D-AB39-E2BBC9962A3C}"/>
              </a:ext>
            </a:extLst>
          </p:cNvPr>
          <p:cNvSpPr/>
          <p:nvPr/>
        </p:nvSpPr>
        <p:spPr>
          <a:xfrm>
            <a:off x="4180053" y="2417607"/>
            <a:ext cx="7025587" cy="16004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400" dirty="0">
                <a:solidFill>
                  <a:srgbClr val="434343"/>
                </a:solidFill>
                <a:latin typeface="Open Sans" panose="020B0604020202020204" charset="0"/>
              </a:rPr>
              <a:t>Defina, de forma precisa, qual a pergunta de negócio que seu projeto vai responder.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400" b="1" dirty="0">
                <a:solidFill>
                  <a:srgbClr val="434343"/>
                </a:solidFill>
                <a:latin typeface="Open Sans" panose="020B0604020202020204" charset="0"/>
              </a:rPr>
              <a:t>Esse é primeiro passo para colocar a audiência dentro do seu projeto!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2" name="Espaço Reservado para Número de Slide 4">
            <a:extLst>
              <a:ext uri="{FF2B5EF4-FFF2-40B4-BE49-F238E27FC236}">
                <a16:creationId xmlns:a16="http://schemas.microsoft.com/office/drawing/2014/main" id="{2275FB9F-DB42-4956-B634-C0351F239AA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70E57C2E-9D52-4779-9588-2348331CF689}"/>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24" name="Retângulo 23">
            <a:extLst>
              <a:ext uri="{FF2B5EF4-FFF2-40B4-BE49-F238E27FC236}">
                <a16:creationId xmlns:a16="http://schemas.microsoft.com/office/drawing/2014/main" id="{EF178668-9998-44C8-8B8A-C2431CDF0E38}"/>
              </a:ext>
            </a:extLst>
          </p:cNvPr>
          <p:cNvSpPr/>
          <p:nvPr/>
        </p:nvSpPr>
        <p:spPr>
          <a:xfrm>
            <a:off x="247954" y="1258710"/>
            <a:ext cx="10573482" cy="307777"/>
          </a:xfrm>
          <a:prstGeom prst="rect">
            <a:avLst/>
          </a:prstGeom>
        </p:spPr>
        <p:txBody>
          <a:bodyPr wrap="square">
            <a:spAutoFit/>
          </a:bodyPr>
          <a:lstStyle/>
          <a:p>
            <a:pPr>
              <a:defRPr/>
            </a:pPr>
            <a:r>
              <a:rPr lang="pt-BR" sz="1400" dirty="0">
                <a:solidFill>
                  <a:srgbClr val="434343"/>
                </a:solidFill>
                <a:latin typeface="Open Sans" panose="020B0604020202020204" charset="0"/>
                <a:ea typeface="Open Sans" panose="020B0604020202020204" charset="0"/>
                <a:cs typeface="Open Sans" panose="020B0604020202020204" charset="0"/>
              </a:rPr>
              <a:t>O primeiro passo da sua apresentação precisa deixar claro QUAL É SEU OBJETIVO.</a:t>
            </a:r>
          </a:p>
        </p:txBody>
      </p:sp>
      <p:pic>
        <p:nvPicPr>
          <p:cNvPr id="1026" name="Picture 2" descr="selective focus photography of an arrow">
            <a:extLst>
              <a:ext uri="{FF2B5EF4-FFF2-40B4-BE49-F238E27FC236}">
                <a16:creationId xmlns:a16="http://schemas.microsoft.com/office/drawing/2014/main" id="{497DEF0D-5426-45A6-AA29-D8DC6EA8A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85884"/>
            <a:ext cx="3800476" cy="26223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15334387-3BE9-43F0-B9BB-9B1E37D2AFAD}"/>
              </a:ext>
            </a:extLst>
          </p:cNvPr>
          <p:cNvSpPr>
            <a:spLocks noChangeArrowheads="1"/>
          </p:cNvSpPr>
          <p:nvPr/>
        </p:nvSpPr>
        <p:spPr bwMode="auto">
          <a:xfrm>
            <a:off x="4393096" y="4799916"/>
            <a:ext cx="5033520" cy="1134296"/>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PT" altLang="pt-BR" sz="1400" dirty="0">
                <a:solidFill>
                  <a:srgbClr val="434343"/>
                </a:solidFill>
                <a:latin typeface="Open Sans" panose="020B0604020202020204" charset="0"/>
              </a:rPr>
              <a:t>Deve responder perguntas do tipo: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Qual o objetivo do trabalho?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Qual público ou produto serão considerados?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Quais dados serão utilizados?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Qual será o caminho técnico para resolução?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Como seus resultados serão utilizados pelo negócio</a:t>
            </a:r>
            <a:r>
              <a:rPr lang="pt-PT" altLang="pt-BR" sz="1400" dirty="0">
                <a:solidFill>
                  <a:srgbClr val="434343"/>
                </a:solidFill>
                <a:latin typeface="Open Sans" panose="020B0604020202020204" charset="0"/>
              </a:rPr>
              <a:t>?</a:t>
            </a:r>
          </a:p>
        </p:txBody>
      </p:sp>
      <p:pic>
        <p:nvPicPr>
          <p:cNvPr id="14" name="Imagem 13">
            <a:extLst>
              <a:ext uri="{FF2B5EF4-FFF2-40B4-BE49-F238E27FC236}">
                <a16:creationId xmlns:a16="http://schemas.microsoft.com/office/drawing/2014/main" id="{373A12A4-2613-43DC-8C63-F7295E0A99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3609381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lipse 25">
            <a:extLst>
              <a:ext uri="{FF2B5EF4-FFF2-40B4-BE49-F238E27FC236}">
                <a16:creationId xmlns:a16="http://schemas.microsoft.com/office/drawing/2014/main" id="{6911C68C-4195-4FE0-8287-58A07025F15B}"/>
              </a:ext>
            </a:extLst>
          </p:cNvPr>
          <p:cNvSpPr/>
          <p:nvPr/>
        </p:nvSpPr>
        <p:spPr>
          <a:xfrm>
            <a:off x="6839723"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18" name="Elipse 17">
            <a:extLst>
              <a:ext uri="{FF2B5EF4-FFF2-40B4-BE49-F238E27FC236}">
                <a16:creationId xmlns:a16="http://schemas.microsoft.com/office/drawing/2014/main" id="{11253DD4-5026-4C31-9FAA-98089AB57DD7}"/>
              </a:ext>
            </a:extLst>
          </p:cNvPr>
          <p:cNvSpPr/>
          <p:nvPr/>
        </p:nvSpPr>
        <p:spPr>
          <a:xfrm>
            <a:off x="9113891"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16" name="Elipse 15">
            <a:extLst>
              <a:ext uri="{FF2B5EF4-FFF2-40B4-BE49-F238E27FC236}">
                <a16:creationId xmlns:a16="http://schemas.microsoft.com/office/drawing/2014/main" id="{47E40754-177D-49B0-9B93-35EBEC064736}"/>
              </a:ext>
            </a:extLst>
          </p:cNvPr>
          <p:cNvSpPr/>
          <p:nvPr/>
        </p:nvSpPr>
        <p:spPr>
          <a:xfrm>
            <a:off x="1910572"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Elipse 22">
            <a:extLst>
              <a:ext uri="{FF2B5EF4-FFF2-40B4-BE49-F238E27FC236}">
                <a16:creationId xmlns:a16="http://schemas.microsoft.com/office/drawing/2014/main" id="{554744DD-1D95-418A-BC71-F01241831310}"/>
              </a:ext>
            </a:extLst>
          </p:cNvPr>
          <p:cNvSpPr/>
          <p:nvPr/>
        </p:nvSpPr>
        <p:spPr>
          <a:xfrm>
            <a:off x="4452597" y="2158400"/>
            <a:ext cx="976820" cy="964190"/>
          </a:xfrm>
          <a:prstGeom prst="ellipse">
            <a:avLst/>
          </a:prstGeom>
          <a:solidFill>
            <a:srgbClr val="6ADB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24" name="Retângulo 23">
            <a:extLst>
              <a:ext uri="{FF2B5EF4-FFF2-40B4-BE49-F238E27FC236}">
                <a16:creationId xmlns:a16="http://schemas.microsoft.com/office/drawing/2014/main" id="{C3822631-16E9-40E2-A6F2-94503BC34BB8}"/>
              </a:ext>
            </a:extLst>
          </p:cNvPr>
          <p:cNvSpPr/>
          <p:nvPr/>
        </p:nvSpPr>
        <p:spPr>
          <a:xfrm>
            <a:off x="6416460"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tângulo 24">
            <a:extLst>
              <a:ext uri="{FF2B5EF4-FFF2-40B4-BE49-F238E27FC236}">
                <a16:creationId xmlns:a16="http://schemas.microsoft.com/office/drawing/2014/main" id="{29D846F6-4EED-40C7-BB2D-8E3E89F1BD67}"/>
              </a:ext>
            </a:extLst>
          </p:cNvPr>
          <p:cNvSpPr/>
          <p:nvPr/>
        </p:nvSpPr>
        <p:spPr>
          <a:xfrm>
            <a:off x="3979661"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tângulo 28">
            <a:extLst>
              <a:ext uri="{FF2B5EF4-FFF2-40B4-BE49-F238E27FC236}">
                <a16:creationId xmlns:a16="http://schemas.microsoft.com/office/drawing/2014/main" id="{A7BC5D1A-FF90-4359-AE98-CFE00869AC1E}"/>
              </a:ext>
            </a:extLst>
          </p:cNvPr>
          <p:cNvSpPr/>
          <p:nvPr/>
        </p:nvSpPr>
        <p:spPr>
          <a:xfrm>
            <a:off x="8834482"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tângulo 29">
            <a:extLst>
              <a:ext uri="{FF2B5EF4-FFF2-40B4-BE49-F238E27FC236}">
                <a16:creationId xmlns:a16="http://schemas.microsoft.com/office/drawing/2014/main" id="{9270D58F-0379-42A2-9E2D-95EEE2F0D671}"/>
              </a:ext>
            </a:extLst>
          </p:cNvPr>
          <p:cNvSpPr/>
          <p:nvPr/>
        </p:nvSpPr>
        <p:spPr>
          <a:xfrm>
            <a:off x="1445131" y="3429000"/>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Espaço Reservado para Data 5">
            <a:extLst>
              <a:ext uri="{FF2B5EF4-FFF2-40B4-BE49-F238E27FC236}">
                <a16:creationId xmlns:a16="http://schemas.microsoft.com/office/drawing/2014/main" id="{94035CE7-8287-4035-A310-4D4501A5A46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9" name="Title Placeholder 1">
            <a:extLst>
              <a:ext uri="{FF2B5EF4-FFF2-40B4-BE49-F238E27FC236}">
                <a16:creationId xmlns:a16="http://schemas.microsoft.com/office/drawing/2014/main" id="{C2205759-F682-4C77-9D69-5A066B8B384E}"/>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5.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Estatística</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Tradicional</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1" name="Imagem 20">
            <a:extLst>
              <a:ext uri="{FF2B5EF4-FFF2-40B4-BE49-F238E27FC236}">
                <a16:creationId xmlns:a16="http://schemas.microsoft.com/office/drawing/2014/main" id="{919F06F6-6265-49C7-8D70-4DF91E8F8B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336816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17">
            <a:extLst>
              <a:ext uri="{FF2B5EF4-FFF2-40B4-BE49-F238E27FC236}">
                <a16:creationId xmlns:a16="http://schemas.microsoft.com/office/drawing/2014/main" id="{80529D9D-C2B2-470D-B367-E075AC891869}"/>
              </a:ext>
            </a:extLst>
          </p:cNvPr>
          <p:cNvSpPr/>
          <p:nvPr/>
        </p:nvSpPr>
        <p:spPr>
          <a:xfrm>
            <a:off x="1236352" y="3381263"/>
            <a:ext cx="1911176"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434343"/>
              </a:solidFill>
              <a:effectLst/>
              <a:uLnTx/>
              <a:uFillTx/>
              <a:latin typeface="Calibri" panose="020F0502020204030204"/>
              <a:ea typeface="+mn-ea"/>
              <a:cs typeface="+mn-cs"/>
            </a:endParaRPr>
          </a:p>
        </p:txBody>
      </p:sp>
      <p:sp>
        <p:nvSpPr>
          <p:cNvPr id="25" name="Retângulo 24">
            <a:extLst>
              <a:ext uri="{FF2B5EF4-FFF2-40B4-BE49-F238E27FC236}">
                <a16:creationId xmlns:a16="http://schemas.microsoft.com/office/drawing/2014/main" id="{DEE4FC51-EB35-43CE-BA26-9FEFF3857578}"/>
              </a:ext>
            </a:extLst>
          </p:cNvPr>
          <p:cNvSpPr/>
          <p:nvPr/>
        </p:nvSpPr>
        <p:spPr>
          <a:xfrm>
            <a:off x="6377924" y="3416312"/>
            <a:ext cx="1911176"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434343"/>
              </a:solidFill>
              <a:effectLst/>
              <a:uLnTx/>
              <a:uFillTx/>
              <a:latin typeface="Calibri" panose="020F0502020204030204"/>
              <a:ea typeface="+mn-ea"/>
              <a:cs typeface="+mn-cs"/>
            </a:endParaRPr>
          </a:p>
        </p:txBody>
      </p:sp>
      <p:sp>
        <p:nvSpPr>
          <p:cNvPr id="26" name="Retângulo 25">
            <a:extLst>
              <a:ext uri="{FF2B5EF4-FFF2-40B4-BE49-F238E27FC236}">
                <a16:creationId xmlns:a16="http://schemas.microsoft.com/office/drawing/2014/main" id="{1522C22C-650F-4D26-ACAC-398D866767E0}"/>
              </a:ext>
            </a:extLst>
          </p:cNvPr>
          <p:cNvSpPr/>
          <p:nvPr/>
        </p:nvSpPr>
        <p:spPr>
          <a:xfrm>
            <a:off x="8771661" y="3381263"/>
            <a:ext cx="1915357"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200" b="1" i="0" u="none" strike="noStrike" kern="1200" cap="none" spc="0" normalizeH="0" baseline="0" noProof="0" dirty="0">
              <a:ln>
                <a:noFill/>
              </a:ln>
              <a:solidFill>
                <a:srgbClr val="434343"/>
              </a:solidFill>
              <a:effectLst/>
              <a:uLnTx/>
              <a:uFillTx/>
              <a:latin typeface="Open Sans"/>
              <a:ea typeface="Open Sans"/>
              <a:cs typeface="Open Sans"/>
            </a:endParaRPr>
          </a:p>
        </p:txBody>
      </p:sp>
      <p:sp>
        <p:nvSpPr>
          <p:cNvPr id="27" name="Retângulo 26">
            <a:extLst>
              <a:ext uri="{FF2B5EF4-FFF2-40B4-BE49-F238E27FC236}">
                <a16:creationId xmlns:a16="http://schemas.microsoft.com/office/drawing/2014/main" id="{034B9C18-4D27-48C9-AD86-079A8641A9F1}"/>
              </a:ext>
            </a:extLst>
          </p:cNvPr>
          <p:cNvSpPr/>
          <p:nvPr/>
        </p:nvSpPr>
        <p:spPr>
          <a:xfrm>
            <a:off x="3820635" y="3387290"/>
            <a:ext cx="1905000" cy="490649"/>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434343"/>
              </a:solidFill>
              <a:effectLst/>
              <a:uLnTx/>
              <a:uFillTx/>
              <a:latin typeface="Calibri" panose="020F0502020204030204"/>
              <a:ea typeface="+mn-ea"/>
              <a:cs typeface="+mn-cs"/>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6626" y="379620"/>
            <a:ext cx="394251"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42356" y="4734838"/>
            <a:ext cx="2628806" cy="2116755"/>
          </a:xfrm>
          <a:prstGeom prst="rect">
            <a:avLst/>
          </a:prstGeom>
          <a:noFill/>
          <a:ln>
            <a:noFill/>
          </a:ln>
        </p:spPr>
      </p:pic>
      <p:sp>
        <p:nvSpPr>
          <p:cNvPr id="3" name="Retângulo 2">
            <a:extLst>
              <a:ext uri="{FF2B5EF4-FFF2-40B4-BE49-F238E27FC236}">
                <a16:creationId xmlns:a16="http://schemas.microsoft.com/office/drawing/2014/main" id="{995EE773-0455-483E-A747-268B5DDC8DE5}"/>
              </a:ext>
            </a:extLst>
          </p:cNvPr>
          <p:cNvSpPr/>
          <p:nvPr/>
        </p:nvSpPr>
        <p:spPr>
          <a:xfrm>
            <a:off x="1346470" y="3395835"/>
            <a:ext cx="1675153" cy="430887"/>
          </a:xfrm>
          <a:prstGeom prst="rect">
            <a:avLst/>
          </a:prstGeom>
        </p:spPr>
        <p:txBody>
          <a:bodyPr wrap="square">
            <a:spAutoFit/>
          </a:bodyPr>
          <a:lstStyle/>
          <a:p>
            <a:r>
              <a:rPr lang="pt-BR" sz="1100" dirty="0" err="1">
                <a:solidFill>
                  <a:srgbClr val="434343"/>
                </a:solidFill>
                <a:latin typeface="Open Sans" panose="020B0604020202020204" charset="0"/>
                <a:ea typeface="Open Sans" panose="020B0604020202020204" charset="0"/>
                <a:cs typeface="Open Sans" panose="020B0604020202020204" charset="0"/>
              </a:rPr>
              <a:t>Lorem</a:t>
            </a:r>
            <a:r>
              <a:rPr lang="pt-BR" sz="1100" dirty="0">
                <a:solidFill>
                  <a:srgbClr val="434343"/>
                </a:solidFill>
                <a:latin typeface="Open Sans" panose="020B0604020202020204" charset="0"/>
                <a:ea typeface="Open Sans" panose="020B0604020202020204" charset="0"/>
                <a:cs typeface="Open Sans" panose="020B0604020202020204" charset="0"/>
              </a:rPr>
              <a:t> Ipsum </a:t>
            </a:r>
            <a:r>
              <a:rPr lang="pt-BR" sz="1100" dirty="0" err="1">
                <a:solidFill>
                  <a:srgbClr val="434343"/>
                </a:solidFill>
                <a:latin typeface="Open Sans" panose="020B0604020202020204" charset="0"/>
                <a:ea typeface="Open Sans" panose="020B0604020202020204" charset="0"/>
                <a:cs typeface="Open Sans" panose="020B0604020202020204" charset="0"/>
              </a:rPr>
              <a:t>dolor</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sit</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amet</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4" name="Retângulo 3">
            <a:extLst>
              <a:ext uri="{FF2B5EF4-FFF2-40B4-BE49-F238E27FC236}">
                <a16:creationId xmlns:a16="http://schemas.microsoft.com/office/drawing/2014/main" id="{155EE506-D938-4167-87F3-80503D2410BB}"/>
              </a:ext>
            </a:extLst>
          </p:cNvPr>
          <p:cNvSpPr/>
          <p:nvPr/>
        </p:nvSpPr>
        <p:spPr>
          <a:xfrm>
            <a:off x="6436476" y="3530831"/>
            <a:ext cx="2108215" cy="261610"/>
          </a:xfrm>
          <a:prstGeom prst="rect">
            <a:avLst/>
          </a:prstGeom>
        </p:spPr>
        <p:txBody>
          <a:bodyPr wrap="square">
            <a:spAutoFit/>
          </a:bodyPr>
          <a:lstStyle/>
          <a:p>
            <a:r>
              <a:rPr lang="pt-BR" sz="1100" dirty="0" err="1">
                <a:solidFill>
                  <a:srgbClr val="434343"/>
                </a:solidFill>
                <a:latin typeface="Open Sans" panose="020B0604020202020204" charset="0"/>
                <a:ea typeface="Open Sans" panose="020B0604020202020204" charset="0"/>
                <a:cs typeface="Open Sans" panose="020B0604020202020204" charset="0"/>
              </a:rPr>
              <a:t>Lorem</a:t>
            </a:r>
            <a:r>
              <a:rPr lang="pt-BR" sz="1100" dirty="0">
                <a:solidFill>
                  <a:srgbClr val="434343"/>
                </a:solidFill>
                <a:latin typeface="Open Sans" panose="020B0604020202020204" charset="0"/>
                <a:ea typeface="Open Sans" panose="020B0604020202020204" charset="0"/>
                <a:cs typeface="Open Sans" panose="020B0604020202020204" charset="0"/>
              </a:rPr>
              <a:t> Ipsum </a:t>
            </a:r>
            <a:r>
              <a:rPr lang="pt-BR" sz="1100" dirty="0" err="1">
                <a:solidFill>
                  <a:srgbClr val="434343"/>
                </a:solidFill>
                <a:latin typeface="Open Sans" panose="020B0604020202020204" charset="0"/>
                <a:ea typeface="Open Sans" panose="020B0604020202020204" charset="0"/>
                <a:cs typeface="Open Sans" panose="020B0604020202020204" charset="0"/>
              </a:rPr>
              <a:t>dolor</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sit</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amet</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19" name="Retângulo 18">
            <a:extLst>
              <a:ext uri="{FF2B5EF4-FFF2-40B4-BE49-F238E27FC236}">
                <a16:creationId xmlns:a16="http://schemas.microsoft.com/office/drawing/2014/main" id="{F68F43C2-5EE6-42C9-91EB-DB1F2CD2D30F}"/>
              </a:ext>
            </a:extLst>
          </p:cNvPr>
          <p:cNvSpPr/>
          <p:nvPr/>
        </p:nvSpPr>
        <p:spPr>
          <a:xfrm>
            <a:off x="6436476" y="3995562"/>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id="{BE6BABD7-9620-49D0-A1C0-D1F414E006F2}"/>
              </a:ext>
            </a:extLst>
          </p:cNvPr>
          <p:cNvSpPr/>
          <p:nvPr/>
        </p:nvSpPr>
        <p:spPr>
          <a:xfrm>
            <a:off x="3568004" y="3856396"/>
            <a:ext cx="210821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Open Sans"/>
                <a:ea typeface="Open Sans"/>
                <a:cs typeface="Open Sans"/>
              </a:rPr>
              <a:t>Prof. </a:t>
            </a:r>
            <a:r>
              <a:rPr kumimoji="0" lang="pt-BR" sz="1100" b="1" i="0" u="none" strike="noStrike" kern="1200" cap="none" spc="0" normalizeH="0" baseline="0" noProof="0" dirty="0" err="1">
                <a:ln>
                  <a:noFill/>
                </a:ln>
                <a:solidFill>
                  <a:prstClr val="white"/>
                </a:solidFill>
                <a:effectLst/>
                <a:uLnTx/>
                <a:uFillTx/>
                <a:latin typeface="Open Sans"/>
                <a:ea typeface="Open Sans"/>
                <a:cs typeface="Open Sans"/>
              </a:rPr>
              <a:t>MsC</a:t>
            </a:r>
            <a:r>
              <a:rPr kumimoji="0" lang="pt-BR" sz="1100" b="1" i="0" u="none" strike="noStrike" kern="1200" cap="none" spc="0" normalizeH="0" baseline="0" noProof="0" dirty="0">
                <a:ln>
                  <a:noFill/>
                </a:ln>
                <a:solidFill>
                  <a:prstClr val="white"/>
                </a:solidFill>
                <a:effectLst/>
                <a:uLnTx/>
                <a:uFillTx/>
                <a:latin typeface="Open Sans"/>
                <a:ea typeface="Open Sans"/>
                <a:cs typeface="Open Sans"/>
              </a:rPr>
              <a:t>. Samuel Otero Schmidt</a:t>
            </a:r>
          </a:p>
        </p:txBody>
      </p:sp>
      <p:sp>
        <p:nvSpPr>
          <p:cNvPr id="23" name="Retângulo 22">
            <a:extLst>
              <a:ext uri="{FF2B5EF4-FFF2-40B4-BE49-F238E27FC236}">
                <a16:creationId xmlns:a16="http://schemas.microsoft.com/office/drawing/2014/main" id="{7576B5B0-8A50-4EF1-BF06-9BE3CF94EFFA}"/>
              </a:ext>
            </a:extLst>
          </p:cNvPr>
          <p:cNvSpPr/>
          <p:nvPr/>
        </p:nvSpPr>
        <p:spPr>
          <a:xfrm>
            <a:off x="3820635" y="4024569"/>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tângulo 29">
            <a:extLst>
              <a:ext uri="{FF2B5EF4-FFF2-40B4-BE49-F238E27FC236}">
                <a16:creationId xmlns:a16="http://schemas.microsoft.com/office/drawing/2014/main" id="{1BA77924-BCDF-4861-81E7-9DF1EF5C3AD2}"/>
              </a:ext>
            </a:extLst>
          </p:cNvPr>
          <p:cNvSpPr/>
          <p:nvPr/>
        </p:nvSpPr>
        <p:spPr>
          <a:xfrm>
            <a:off x="3998649" y="3417170"/>
            <a:ext cx="1675153" cy="430887"/>
          </a:xfrm>
          <a:prstGeom prst="rect">
            <a:avLst/>
          </a:prstGeom>
        </p:spPr>
        <p:txBody>
          <a:bodyPr wrap="square">
            <a:spAutoFit/>
          </a:bodyPr>
          <a:lstStyle/>
          <a:p>
            <a:r>
              <a:rPr lang="pt-BR" sz="1100" dirty="0" err="1">
                <a:solidFill>
                  <a:srgbClr val="434343"/>
                </a:solidFill>
                <a:latin typeface="Open Sans" panose="020B0604020202020204" charset="0"/>
                <a:ea typeface="Open Sans" panose="020B0604020202020204" charset="0"/>
                <a:cs typeface="Open Sans" panose="020B0604020202020204" charset="0"/>
              </a:rPr>
              <a:t>Lorem</a:t>
            </a:r>
            <a:r>
              <a:rPr lang="pt-BR" sz="1100" dirty="0">
                <a:solidFill>
                  <a:srgbClr val="434343"/>
                </a:solidFill>
                <a:latin typeface="Open Sans" panose="020B0604020202020204" charset="0"/>
                <a:ea typeface="Open Sans" panose="020B0604020202020204" charset="0"/>
                <a:cs typeface="Open Sans" panose="020B0604020202020204" charset="0"/>
              </a:rPr>
              <a:t> Ipsum </a:t>
            </a:r>
            <a:r>
              <a:rPr lang="pt-BR" sz="1100" dirty="0" err="1">
                <a:solidFill>
                  <a:srgbClr val="434343"/>
                </a:solidFill>
                <a:latin typeface="Open Sans" panose="020B0604020202020204" charset="0"/>
                <a:ea typeface="Open Sans" panose="020B0604020202020204" charset="0"/>
                <a:cs typeface="Open Sans" panose="020B0604020202020204" charset="0"/>
              </a:rPr>
              <a:t>dolor</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sit</a:t>
            </a:r>
            <a:r>
              <a:rPr lang="pt-BR" sz="1100" dirty="0">
                <a:solidFill>
                  <a:srgbClr val="434343"/>
                </a:solidFill>
                <a:latin typeface="Open Sans" panose="020B0604020202020204" charset="0"/>
                <a:ea typeface="Open Sans" panose="020B0604020202020204" charset="0"/>
                <a:cs typeface="Open Sans" panose="020B0604020202020204" charset="0"/>
              </a:rPr>
              <a:t> </a:t>
            </a:r>
            <a:r>
              <a:rPr lang="pt-BR" sz="1100" dirty="0" err="1">
                <a:solidFill>
                  <a:srgbClr val="434343"/>
                </a:solidFill>
                <a:latin typeface="Open Sans" panose="020B0604020202020204" charset="0"/>
                <a:ea typeface="Open Sans" panose="020B0604020202020204" charset="0"/>
                <a:cs typeface="Open Sans" panose="020B0604020202020204" charset="0"/>
              </a:rPr>
              <a:t>amet</a:t>
            </a:r>
            <a:endParaRPr lang="pt-BR" sz="1100" dirty="0">
              <a:solidFill>
                <a:srgbClr val="434343"/>
              </a:solidFill>
              <a:latin typeface="Open Sans" panose="020B0604020202020204" charset="0"/>
              <a:ea typeface="Open Sans" panose="020B0604020202020204" charset="0"/>
              <a:cs typeface="Open Sans" panose="020B0604020202020204" charset="0"/>
            </a:endParaRPr>
          </a:p>
        </p:txBody>
      </p:sp>
      <p:sp>
        <p:nvSpPr>
          <p:cNvPr id="31" name="Retângulo 30">
            <a:extLst>
              <a:ext uri="{FF2B5EF4-FFF2-40B4-BE49-F238E27FC236}">
                <a16:creationId xmlns:a16="http://schemas.microsoft.com/office/drawing/2014/main" id="{DF51D50A-ADB5-4F3E-845A-F104EA5A4904}"/>
              </a:ext>
            </a:extLst>
          </p:cNvPr>
          <p:cNvSpPr/>
          <p:nvPr/>
        </p:nvSpPr>
        <p:spPr>
          <a:xfrm>
            <a:off x="8891137" y="3918784"/>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tângulo 23">
            <a:extLst>
              <a:ext uri="{FF2B5EF4-FFF2-40B4-BE49-F238E27FC236}">
                <a16:creationId xmlns:a16="http://schemas.microsoft.com/office/drawing/2014/main" id="{37487528-20F5-410D-85B2-E9CC1D7AC3BF}"/>
              </a:ext>
            </a:extLst>
          </p:cNvPr>
          <p:cNvSpPr/>
          <p:nvPr/>
        </p:nvSpPr>
        <p:spPr>
          <a:xfrm>
            <a:off x="1286105" y="3988677"/>
            <a:ext cx="1795881" cy="14465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dolor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consectetur</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adipiscing</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elit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Nulla</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accumsan</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nisi</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sit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amet</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a:t>
            </a:r>
            <a:r>
              <a:rPr kumimoji="0" lang="pt-BR" sz="1100" b="0" i="0" u="none" strike="noStrike" kern="1200" cap="none" spc="0" normalizeH="0" baseline="0" noProof="0" dirty="0" err="1">
                <a:ln>
                  <a:noFill/>
                </a:ln>
                <a:solidFill>
                  <a:srgbClr val="434343"/>
                </a:solidFill>
                <a:effectLst/>
                <a:uLnTx/>
                <a:uFillTx/>
                <a:latin typeface="Open Sans"/>
                <a:ea typeface="Open Sans"/>
                <a:cs typeface="Open Sans"/>
                <a:sym typeface="Open Sans"/>
              </a:rPr>
              <a:t>condimentum</a:t>
            </a:r>
            <a:r>
              <a:rPr kumimoji="0" lang="pt-BR" sz="1100" b="0" i="0" u="none" strike="noStrike" kern="1200" cap="none" spc="0" normalizeH="0" baseline="0" noProof="0" dirty="0">
                <a:ln>
                  <a:noFill/>
                </a:ln>
                <a:solidFill>
                  <a:srgbClr val="434343"/>
                </a:solidFill>
                <a:effectLst/>
                <a:uLnTx/>
                <a:uFillTx/>
                <a:latin typeface="Open Sans"/>
                <a:ea typeface="Open Sans"/>
                <a:cs typeface="Open Sans"/>
                <a:sym typeface="Open Sans"/>
              </a:rPr>
              <a:t> nunc. </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itle Placeholder 1">
            <a:extLst>
              <a:ext uri="{FF2B5EF4-FFF2-40B4-BE49-F238E27FC236}">
                <a16:creationId xmlns:a16="http://schemas.microsoft.com/office/drawing/2014/main" id="{94313B15-93B5-4F1A-8A33-0173F60A5B94}"/>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9" name="Picture 2">
            <a:extLst>
              <a:ext uri="{FF2B5EF4-FFF2-40B4-BE49-F238E27FC236}">
                <a16:creationId xmlns:a16="http://schemas.microsoft.com/office/drawing/2014/main" id="{DABB8D09-C571-4524-B44E-ABA5A25428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1236349" y="1476264"/>
            <a:ext cx="1904999" cy="190499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B0155670-6D61-4186-AA66-FAC9D798A3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3820634" y="1486814"/>
            <a:ext cx="1904999" cy="190499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31F2E406-C6AE-4EAD-B3EC-B17A403C18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67" r="16667"/>
          <a:stretch/>
        </p:blipFill>
        <p:spPr bwMode="auto">
          <a:xfrm>
            <a:off x="6375507" y="151131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07851F93-7F9C-4F64-A9E0-F8E014BBE6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864" r="17864"/>
          <a:stretch/>
        </p:blipFill>
        <p:spPr bwMode="auto">
          <a:xfrm>
            <a:off x="8771661" y="147626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5" name="Retângulo 34">
            <a:extLst>
              <a:ext uri="{FF2B5EF4-FFF2-40B4-BE49-F238E27FC236}">
                <a16:creationId xmlns:a16="http://schemas.microsoft.com/office/drawing/2014/main" id="{0A3164BC-495D-4F66-A865-E1879C684E85}"/>
              </a:ext>
            </a:extLst>
          </p:cNvPr>
          <p:cNvSpPr/>
          <p:nvPr/>
        </p:nvSpPr>
        <p:spPr>
          <a:xfrm>
            <a:off x="8911875" y="1604206"/>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6" name="Retângulo 35">
            <a:extLst>
              <a:ext uri="{FF2B5EF4-FFF2-40B4-BE49-F238E27FC236}">
                <a16:creationId xmlns:a16="http://schemas.microsoft.com/office/drawing/2014/main" id="{618A1F95-AD05-43E4-A0EE-BDB4DEC0609A}"/>
              </a:ext>
            </a:extLst>
          </p:cNvPr>
          <p:cNvSpPr/>
          <p:nvPr/>
        </p:nvSpPr>
        <p:spPr>
          <a:xfrm>
            <a:off x="1386495" y="1727623"/>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7" name="Retângulo 36">
            <a:extLst>
              <a:ext uri="{FF2B5EF4-FFF2-40B4-BE49-F238E27FC236}">
                <a16:creationId xmlns:a16="http://schemas.microsoft.com/office/drawing/2014/main" id="{327A6629-0A86-4FBA-BD41-63E678C6C7E5}"/>
              </a:ext>
            </a:extLst>
          </p:cNvPr>
          <p:cNvSpPr/>
          <p:nvPr/>
        </p:nvSpPr>
        <p:spPr>
          <a:xfrm>
            <a:off x="3915745" y="1694906"/>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8" name="Retângulo 37">
            <a:extLst>
              <a:ext uri="{FF2B5EF4-FFF2-40B4-BE49-F238E27FC236}">
                <a16:creationId xmlns:a16="http://schemas.microsoft.com/office/drawing/2014/main" id="{D837E32D-4C60-4B4A-A969-499CB63F319B}"/>
              </a:ext>
            </a:extLst>
          </p:cNvPr>
          <p:cNvSpPr/>
          <p:nvPr/>
        </p:nvSpPr>
        <p:spPr>
          <a:xfrm>
            <a:off x="6627683" y="170920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sp>
        <p:nvSpPr>
          <p:cNvPr id="39" name="Espaço Reservado para Data 5">
            <a:extLst>
              <a:ext uri="{FF2B5EF4-FFF2-40B4-BE49-F238E27FC236}">
                <a16:creationId xmlns:a16="http://schemas.microsoft.com/office/drawing/2014/main" id="{C1E841B8-D406-4346-9E52-DD6915A8EC83}"/>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41" name="Imagem 40">
            <a:extLst>
              <a:ext uri="{FF2B5EF4-FFF2-40B4-BE49-F238E27FC236}">
                <a16:creationId xmlns:a16="http://schemas.microsoft.com/office/drawing/2014/main" id="{040C0386-6B58-4A3B-93CC-92EB9FF85DF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4217240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36626" y="379620"/>
            <a:ext cx="40750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3" name="Picture 2">
            <a:extLst>
              <a:ext uri="{FF2B5EF4-FFF2-40B4-BE49-F238E27FC236}">
                <a16:creationId xmlns:a16="http://schemas.microsoft.com/office/drawing/2014/main" id="{F01F6833-3C91-41F0-9F9E-CA686E7A8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r="16667"/>
          <a:stretch/>
        </p:blipFill>
        <p:spPr bwMode="auto">
          <a:xfrm>
            <a:off x="1112289"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D6AA3C43-0CC8-4627-ABF8-2953BB649C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67" r="16667"/>
          <a:stretch/>
        </p:blipFill>
        <p:spPr bwMode="auto">
          <a:xfrm>
            <a:off x="2817738"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1F6E4F74-8FD1-4194-83A9-4E5F820BF3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7" r="16667"/>
          <a:stretch/>
        </p:blipFill>
        <p:spPr bwMode="auto">
          <a:xfrm>
            <a:off x="4523187" y="2012162"/>
            <a:ext cx="1193968" cy="1193968"/>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DD33AF2F-B934-4576-9B29-F847AC1863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64" r="17864"/>
          <a:stretch/>
        </p:blipFill>
        <p:spPr bwMode="auto">
          <a:xfrm>
            <a:off x="6228636" y="2012162"/>
            <a:ext cx="1145228" cy="1145228"/>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7BD96F06-827C-4BF4-9768-45CAB51C98F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67" r="17167"/>
          <a:stretch/>
        </p:blipFill>
        <p:spPr bwMode="auto">
          <a:xfrm>
            <a:off x="7885345" y="2012162"/>
            <a:ext cx="1145228" cy="1145228"/>
          </a:xfrm>
          <a:prstGeom prst="ellipse">
            <a:avLst/>
          </a:prstGeom>
          <a:noFill/>
          <a:extLst>
            <a:ext uri="{909E8E84-426E-40DD-AFC4-6F175D3DCCD1}">
              <a14:hiddenFill xmlns:a14="http://schemas.microsoft.com/office/drawing/2010/main">
                <a:solidFill>
                  <a:srgbClr val="FFFFFF"/>
                </a:solidFill>
              </a14:hiddenFill>
            </a:ext>
          </a:extLst>
        </p:spPr>
      </p:pic>
      <p:pic>
        <p:nvPicPr>
          <p:cNvPr id="32" name="Picture 12">
            <a:extLst>
              <a:ext uri="{FF2B5EF4-FFF2-40B4-BE49-F238E27FC236}">
                <a16:creationId xmlns:a16="http://schemas.microsoft.com/office/drawing/2014/main" id="{5923F3F2-C5E0-4F83-8247-E5FEC52401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842" r="16842"/>
          <a:stretch/>
        </p:blipFill>
        <p:spPr bwMode="auto">
          <a:xfrm>
            <a:off x="9542052" y="2012162"/>
            <a:ext cx="1193967" cy="1193967"/>
          </a:xfrm>
          <a:prstGeom prst="ellipse">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6F92A324-1FED-4C41-B094-93CDC5EBE105}"/>
              </a:ext>
            </a:extLst>
          </p:cNvPr>
          <p:cNvSpPr/>
          <p:nvPr/>
        </p:nvSpPr>
        <p:spPr>
          <a:xfrm>
            <a:off x="979313" y="3447749"/>
            <a:ext cx="138463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4" name="Retângulo 33">
            <a:extLst>
              <a:ext uri="{FF2B5EF4-FFF2-40B4-BE49-F238E27FC236}">
                <a16:creationId xmlns:a16="http://schemas.microsoft.com/office/drawing/2014/main" id="{5F198F49-0BAC-468C-9FDC-30BE5E3620B8}"/>
              </a:ext>
            </a:extLst>
          </p:cNvPr>
          <p:cNvSpPr/>
          <p:nvPr/>
        </p:nvSpPr>
        <p:spPr>
          <a:xfrm>
            <a:off x="2888140" y="3447749"/>
            <a:ext cx="1200970"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5" name="Retângulo 34">
            <a:extLst>
              <a:ext uri="{FF2B5EF4-FFF2-40B4-BE49-F238E27FC236}">
                <a16:creationId xmlns:a16="http://schemas.microsoft.com/office/drawing/2014/main" id="{EEF21033-7FDF-443E-8FA4-72D18A104AD6}"/>
              </a:ext>
            </a:extLst>
          </p:cNvPr>
          <p:cNvSpPr/>
          <p:nvPr/>
        </p:nvSpPr>
        <p:spPr>
          <a:xfrm>
            <a:off x="4433452" y="3447749"/>
            <a:ext cx="137960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6" name="Retângulo 35">
            <a:extLst>
              <a:ext uri="{FF2B5EF4-FFF2-40B4-BE49-F238E27FC236}">
                <a16:creationId xmlns:a16="http://schemas.microsoft.com/office/drawing/2014/main" id="{B6BBDA90-89CA-491C-AE79-EDA730055695}"/>
              </a:ext>
            </a:extLst>
          </p:cNvPr>
          <p:cNvSpPr/>
          <p:nvPr/>
        </p:nvSpPr>
        <p:spPr>
          <a:xfrm>
            <a:off x="6063974" y="3447749"/>
            <a:ext cx="1529522"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7" name="Retângulo 36">
            <a:extLst>
              <a:ext uri="{FF2B5EF4-FFF2-40B4-BE49-F238E27FC236}">
                <a16:creationId xmlns:a16="http://schemas.microsoft.com/office/drawing/2014/main" id="{52C7E3D9-8F86-4AA9-8545-C3137C707978}"/>
              </a:ext>
            </a:extLst>
          </p:cNvPr>
          <p:cNvSpPr/>
          <p:nvPr/>
        </p:nvSpPr>
        <p:spPr>
          <a:xfrm>
            <a:off x="7686468" y="3447749"/>
            <a:ext cx="1516328"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38" name="Retângulo 37">
            <a:extLst>
              <a:ext uri="{FF2B5EF4-FFF2-40B4-BE49-F238E27FC236}">
                <a16:creationId xmlns:a16="http://schemas.microsoft.com/office/drawing/2014/main" id="{8F071FAA-C6AF-49E8-B7CE-8F9F9119F3B3}"/>
              </a:ext>
            </a:extLst>
          </p:cNvPr>
          <p:cNvSpPr/>
          <p:nvPr/>
        </p:nvSpPr>
        <p:spPr>
          <a:xfrm>
            <a:off x="9380871" y="3447749"/>
            <a:ext cx="1516328" cy="461665"/>
          </a:xfrm>
          <a:prstGeom prst="rect">
            <a:avLst/>
          </a:prstGeom>
        </p:spPr>
        <p:txBody>
          <a:bodyPr wrap="square">
            <a:spAutoFit/>
          </a:bodyPr>
          <a:lstStyle/>
          <a:p>
            <a:pPr algn="ctr"/>
            <a:r>
              <a:rPr lang="da-DK" sz="1200" b="1" dirty="0">
                <a:solidFill>
                  <a:srgbClr val="434343"/>
                </a:solidFill>
                <a:latin typeface="Open Sans"/>
                <a:ea typeface="Open Sans"/>
                <a:cs typeface="Open Sans"/>
              </a:rPr>
              <a:t>Lorem Ipsum dolor sit amet</a:t>
            </a:r>
          </a:p>
        </p:txBody>
      </p:sp>
      <p:sp>
        <p:nvSpPr>
          <p:cNvPr id="49" name="Retângulo 48">
            <a:extLst>
              <a:ext uri="{FF2B5EF4-FFF2-40B4-BE49-F238E27FC236}">
                <a16:creationId xmlns:a16="http://schemas.microsoft.com/office/drawing/2014/main" id="{B6D3B172-8CB6-4C0E-BB05-EDCE8137308F}"/>
              </a:ext>
            </a:extLst>
          </p:cNvPr>
          <p:cNvSpPr/>
          <p:nvPr/>
        </p:nvSpPr>
        <p:spPr>
          <a:xfrm>
            <a:off x="0" y="4266923"/>
            <a:ext cx="9030573" cy="172816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7" name="Google Shape;62;p13">
            <a:extLst>
              <a:ext uri="{FF2B5EF4-FFF2-40B4-BE49-F238E27FC236}">
                <a16:creationId xmlns:a16="http://schemas.microsoft.com/office/drawing/2014/main" id="{1FF7D9D5-53C7-40A4-BDCA-36A0BD0C9EDE}"/>
              </a:ext>
            </a:extLst>
          </p:cNvPr>
          <p:cNvPicPr preferRelativeResize="0"/>
          <p:nvPr/>
        </p:nvPicPr>
        <p:blipFill>
          <a:blip r:embed="rId8">
            <a:alphaModFix/>
          </a:blip>
          <a:stretch>
            <a:fillRect/>
          </a:stretch>
        </p:blipFill>
        <p:spPr>
          <a:xfrm flipH="1">
            <a:off x="9568068" y="4744922"/>
            <a:ext cx="2628806" cy="2116755"/>
          </a:xfrm>
          <a:prstGeom prst="rect">
            <a:avLst/>
          </a:prstGeom>
          <a:noFill/>
          <a:ln>
            <a:noFill/>
          </a:ln>
        </p:spPr>
      </p:pic>
      <p:sp>
        <p:nvSpPr>
          <p:cNvPr id="22" name="Retângulo 21">
            <a:extLst>
              <a:ext uri="{FF2B5EF4-FFF2-40B4-BE49-F238E27FC236}">
                <a16:creationId xmlns:a16="http://schemas.microsoft.com/office/drawing/2014/main" id="{9F3EB6A6-8D89-40F9-A39E-0793CC5F4E90}"/>
              </a:ext>
            </a:extLst>
          </p:cNvPr>
          <p:cNvSpPr/>
          <p:nvPr/>
        </p:nvSpPr>
        <p:spPr>
          <a:xfrm>
            <a:off x="500113" y="4418304"/>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24" name="Espaço Reservado para Data 5">
            <a:extLst>
              <a:ext uri="{FF2B5EF4-FFF2-40B4-BE49-F238E27FC236}">
                <a16:creationId xmlns:a16="http://schemas.microsoft.com/office/drawing/2014/main" id="{10753C83-1273-45B3-BEE2-32ECD6B58A72}"/>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26" name="Title Placeholder 1">
            <a:extLst>
              <a:ext uri="{FF2B5EF4-FFF2-40B4-BE49-F238E27FC236}">
                <a16:creationId xmlns:a16="http://schemas.microsoft.com/office/drawing/2014/main" id="{94313B15-93B5-4F1A-8A33-0173F60A5B94}"/>
              </a:ext>
            </a:extLst>
          </p:cNvPr>
          <p:cNvSpPr txBox="1">
            <a:spLocks/>
          </p:cNvSpPr>
          <p:nvPr/>
        </p:nvSpPr>
        <p:spPr>
          <a:xfrm>
            <a:off x="209147" y="13652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6. </a:t>
            </a:r>
            <a:r>
              <a:rPr lang="en-US" dirty="0" err="1">
                <a:solidFill>
                  <a:srgbClr val="434343"/>
                </a:solidFill>
                <a:latin typeface="Open Sans" panose="020B0604020202020204" charset="0"/>
                <a:ea typeface="Open Sans" panose="020B0604020202020204" charset="0"/>
                <a:cs typeface="Open Sans" panose="020B0604020202020204" charset="0"/>
              </a:rPr>
              <a:t>Modelagem</a:t>
            </a:r>
            <a:r>
              <a:rPr lang="en-US" dirty="0">
                <a:solidFill>
                  <a:srgbClr val="434343"/>
                </a:solidFill>
                <a:latin typeface="Open Sans" panose="020B0604020202020204" charset="0"/>
                <a:ea typeface="Open Sans" panose="020B0604020202020204" charset="0"/>
                <a:cs typeface="Open Sans" panose="020B0604020202020204" charset="0"/>
              </a:rPr>
              <a:t> com </a:t>
            </a:r>
            <a:r>
              <a:rPr lang="en-US" dirty="0" err="1">
                <a:solidFill>
                  <a:srgbClr val="434343"/>
                </a:solidFill>
                <a:latin typeface="Open Sans" panose="020B0604020202020204" charset="0"/>
                <a:ea typeface="Open Sans" panose="020B0604020202020204" charset="0"/>
                <a:cs typeface="Open Sans" panose="020B0604020202020204" charset="0"/>
              </a:rPr>
              <a:t>Inteligência</a:t>
            </a:r>
            <a:r>
              <a:rPr lang="en-US" dirty="0">
                <a:solidFill>
                  <a:srgbClr val="434343"/>
                </a:solidFill>
                <a:latin typeface="Open Sans" panose="020B0604020202020204" charset="0"/>
                <a:ea typeface="Open Sans" panose="020B0604020202020204" charset="0"/>
                <a:cs typeface="Open Sans" panose="020B0604020202020204" charset="0"/>
              </a:rPr>
              <a:t> Artificial</a:t>
            </a:r>
          </a:p>
          <a:p>
            <a:r>
              <a:rPr lang="en-US" sz="1100" dirty="0">
                <a:solidFill>
                  <a:srgbClr val="434343"/>
                </a:solidFill>
                <a:latin typeface="Open Sans" panose="020B0604020202020204" charset="0"/>
                <a:ea typeface="Open Sans" panose="020B0604020202020204" charset="0"/>
                <a:cs typeface="Open Sans" panose="020B0604020202020204" charset="0"/>
              </a:rPr>
              <a:t> </a:t>
            </a:r>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pic>
        <p:nvPicPr>
          <p:cNvPr id="27" name="Imagem 26">
            <a:extLst>
              <a:ext uri="{FF2B5EF4-FFF2-40B4-BE49-F238E27FC236}">
                <a16:creationId xmlns:a16="http://schemas.microsoft.com/office/drawing/2014/main" id="{831EED59-5ECE-4439-AD05-FCBFADA1943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725663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8B837F93-C462-408E-8643-F14573DC8CE7}"/>
              </a:ext>
            </a:extLst>
          </p:cNvPr>
          <p:cNvGrpSpPr/>
          <p:nvPr/>
        </p:nvGrpSpPr>
        <p:grpSpPr>
          <a:xfrm>
            <a:off x="3187802" y="1055566"/>
            <a:ext cx="9004198" cy="5824488"/>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2">
              <a:alphaModFix/>
            </a:blip>
            <a:stretch>
              <a:fillRect/>
            </a:stretch>
          </p:blipFill>
          <p:spPr>
            <a:xfrm flipH="1">
              <a:off x="10350828" y="1454539"/>
              <a:ext cx="953088" cy="966492"/>
            </a:xfrm>
            <a:prstGeom prst="rect">
              <a:avLst/>
            </a:prstGeom>
            <a:noFill/>
            <a:ln>
              <a:noFill/>
            </a:ln>
          </p:spPr>
        </p:pic>
      </p:grpSp>
      <p:sp>
        <p:nvSpPr>
          <p:cNvPr id="15" name="Retângulo 14">
            <a:extLst>
              <a:ext uri="{FF2B5EF4-FFF2-40B4-BE49-F238E27FC236}">
                <a16:creationId xmlns:a16="http://schemas.microsoft.com/office/drawing/2014/main" id="{01889420-FBF2-43E7-9F01-E246A4065D00}"/>
              </a:ext>
            </a:extLst>
          </p:cNvPr>
          <p:cNvSpPr/>
          <p:nvPr/>
        </p:nvSpPr>
        <p:spPr>
          <a:xfrm>
            <a:off x="3327604" y="1136990"/>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A2630E6-FF32-494A-9E96-811FF10C5161}"/>
              </a:ext>
            </a:extLst>
          </p:cNvPr>
          <p:cNvSpPr/>
          <p:nvPr/>
        </p:nvSpPr>
        <p:spPr>
          <a:xfrm>
            <a:off x="1322404" y="5081124"/>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8" name="Title Placeholder 1">
            <a:extLst>
              <a:ext uri="{FF2B5EF4-FFF2-40B4-BE49-F238E27FC236}">
                <a16:creationId xmlns:a16="http://schemas.microsoft.com/office/drawing/2014/main" id="{0FE8E15D-5701-495F-ACD2-0BBC1077CF9B}"/>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7. </a:t>
            </a:r>
            <a:r>
              <a:rPr lang="en-US" dirty="0" err="1">
                <a:solidFill>
                  <a:srgbClr val="434343"/>
                </a:solidFill>
                <a:latin typeface="Open Sans" panose="020B0604020202020204" charset="0"/>
                <a:ea typeface="Open Sans" panose="020B0604020202020204" charset="0"/>
                <a:cs typeface="Open Sans" panose="020B0604020202020204" charset="0"/>
              </a:rPr>
              <a:t>Conclusões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4" name="Espaço Reservado para Número de Slide 4">
            <a:extLst>
              <a:ext uri="{FF2B5EF4-FFF2-40B4-BE49-F238E27FC236}">
                <a16:creationId xmlns:a16="http://schemas.microsoft.com/office/drawing/2014/main" id="{8B93178B-BFB3-4C74-BFDB-49E4611F12FB}"/>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5" name="Pentágono 24">
            <a:extLst>
              <a:ext uri="{FF2B5EF4-FFF2-40B4-BE49-F238E27FC236}">
                <a16:creationId xmlns:a16="http://schemas.microsoft.com/office/drawing/2014/main" id="{7A7FDD02-C2F4-41E4-B3B7-4171B233EB8E}"/>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50" name="Picture 2" descr="Selective Focus Photography of Work Hard Dream Big Texts on Clear Glass Wall">
            <a:extLst>
              <a:ext uri="{FF2B5EF4-FFF2-40B4-BE49-F238E27FC236}">
                <a16:creationId xmlns:a16="http://schemas.microsoft.com/office/drawing/2014/main" id="{504465B4-5D44-4026-92F9-EC150D9A6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
          <a:stretch/>
        </p:blipFill>
        <p:spPr bwMode="auto">
          <a:xfrm>
            <a:off x="1" y="1055566"/>
            <a:ext cx="3187802" cy="588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706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writing word pen sign key commitment business binding brand contract lock law lawyer legal document locked secure bond deal paperwork signature finance agreement promise obligation terms negotiation guarantee binding contract contractual committed obligate watertight contract">
            <a:extLst>
              <a:ext uri="{FF2B5EF4-FFF2-40B4-BE49-F238E27FC236}">
                <a16:creationId xmlns:a16="http://schemas.microsoft.com/office/drawing/2014/main" id="{9A8004E9-7059-4CFF-A99B-276C892422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070" t="1487" r="25895" b="-1487"/>
          <a:stretch/>
        </p:blipFill>
        <p:spPr bwMode="auto">
          <a:xfrm>
            <a:off x="0" y="1055566"/>
            <a:ext cx="3187802" cy="5915077"/>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Agrupar 18">
            <a:extLst>
              <a:ext uri="{FF2B5EF4-FFF2-40B4-BE49-F238E27FC236}">
                <a16:creationId xmlns:a16="http://schemas.microsoft.com/office/drawing/2014/main" id="{8B837F93-C462-408E-8643-F14573DC8CE7}"/>
              </a:ext>
            </a:extLst>
          </p:cNvPr>
          <p:cNvGrpSpPr/>
          <p:nvPr/>
        </p:nvGrpSpPr>
        <p:grpSpPr>
          <a:xfrm>
            <a:off x="3187802" y="1055566"/>
            <a:ext cx="9004198" cy="5824488"/>
            <a:chOff x="8497038" y="155404"/>
            <a:chExt cx="2827606" cy="2308431"/>
          </a:xfrm>
        </p:grpSpPr>
        <p:sp>
          <p:nvSpPr>
            <p:cNvPr id="20" name="Retângulo 19">
              <a:extLst>
                <a:ext uri="{FF2B5EF4-FFF2-40B4-BE49-F238E27FC236}">
                  <a16:creationId xmlns:a16="http://schemas.microsoft.com/office/drawing/2014/main" id="{12AEDCB7-2B13-47AD-82EC-5B648589F3E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Google Shape;62;p13">
              <a:extLst>
                <a:ext uri="{FF2B5EF4-FFF2-40B4-BE49-F238E27FC236}">
                  <a16:creationId xmlns:a16="http://schemas.microsoft.com/office/drawing/2014/main" id="{F77B6785-914F-45D8-ABB1-BCCCA3BB44E9}"/>
                </a:ext>
              </a:extLst>
            </p:cNvPr>
            <p:cNvPicPr preferRelativeResize="0"/>
            <p:nvPr/>
          </p:nvPicPr>
          <p:blipFill>
            <a:blip r:embed="rId3">
              <a:alphaModFix/>
            </a:blip>
            <a:stretch>
              <a:fillRect/>
            </a:stretch>
          </p:blipFill>
          <p:spPr>
            <a:xfrm flipH="1">
              <a:off x="10350828" y="1454539"/>
              <a:ext cx="953088" cy="966492"/>
            </a:xfrm>
            <a:prstGeom prst="rect">
              <a:avLst/>
            </a:prstGeom>
            <a:noFill/>
            <a:ln>
              <a:noFill/>
            </a:ln>
          </p:spPr>
        </p:pic>
      </p:grpSp>
      <p:sp>
        <p:nvSpPr>
          <p:cNvPr id="15" name="Retângulo 14">
            <a:extLst>
              <a:ext uri="{FF2B5EF4-FFF2-40B4-BE49-F238E27FC236}">
                <a16:creationId xmlns:a16="http://schemas.microsoft.com/office/drawing/2014/main" id="{01889420-FBF2-43E7-9F01-E246A4065D00}"/>
              </a:ext>
            </a:extLst>
          </p:cNvPr>
          <p:cNvSpPr/>
          <p:nvPr/>
        </p:nvSpPr>
        <p:spPr>
          <a:xfrm>
            <a:off x="3327604" y="1136990"/>
            <a:ext cx="6096000" cy="738664"/>
          </a:xfrm>
          <a:prstGeom prst="rect">
            <a:avLst/>
          </a:prstGeom>
        </p:spPr>
        <p:txBody>
          <a:bodyPr>
            <a:spAutoFit/>
          </a:bodyPr>
          <a:lstStyle/>
          <a:p>
            <a:r>
              <a:rPr lang="pt-BR" sz="1400" b="1" dirty="0" err="1">
                <a:solidFill>
                  <a:srgbClr val="434343"/>
                </a:solidFill>
                <a:latin typeface="Open Sans" panose="020B0604020202020204" charset="0"/>
                <a:ea typeface="Open Sans" panose="020B0604020202020204" charset="0"/>
                <a:cs typeface="Open Sans" panose="020B0604020202020204" charset="0"/>
              </a:rPr>
              <a:t>Lorem</a:t>
            </a:r>
            <a:r>
              <a:rPr lang="pt-BR" sz="1400" b="1" dirty="0">
                <a:solidFill>
                  <a:srgbClr val="434343"/>
                </a:solidFill>
                <a:latin typeface="Open Sans" panose="020B0604020202020204" charset="0"/>
                <a:ea typeface="Open Sans" panose="020B0604020202020204" charset="0"/>
                <a:cs typeface="Open Sans" panose="020B0604020202020204" charset="0"/>
              </a:rPr>
              <a:t> Ipsum </a:t>
            </a:r>
            <a:r>
              <a:rPr lang="pt-BR" sz="1400" b="1" dirty="0" err="1">
                <a:solidFill>
                  <a:srgbClr val="434343"/>
                </a:solidFill>
                <a:latin typeface="Open Sans" panose="020B0604020202020204" charset="0"/>
                <a:ea typeface="Open Sans" panose="020B0604020202020204" charset="0"/>
                <a:cs typeface="Open Sans" panose="020B0604020202020204" charset="0"/>
              </a:rPr>
              <a:t>dolor</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sit</a:t>
            </a:r>
            <a:r>
              <a:rPr lang="pt-BR" sz="1400" b="1" dirty="0">
                <a:solidFill>
                  <a:srgbClr val="434343"/>
                </a:solidFill>
                <a:latin typeface="Open Sans" panose="020B0604020202020204" charset="0"/>
                <a:ea typeface="Open Sans" panose="020B0604020202020204" charset="0"/>
                <a:cs typeface="Open Sans" panose="020B0604020202020204" charset="0"/>
              </a:rPr>
              <a:t> </a:t>
            </a:r>
            <a:r>
              <a:rPr lang="pt-BR" sz="1400" b="1" dirty="0" err="1">
                <a:solidFill>
                  <a:srgbClr val="434343"/>
                </a:solidFill>
                <a:latin typeface="Open Sans" panose="020B0604020202020204" charset="0"/>
                <a:ea typeface="Open Sans" panose="020B0604020202020204" charset="0"/>
                <a:cs typeface="Open Sans" panose="020B0604020202020204" charset="0"/>
              </a:rPr>
              <a:t>amet</a:t>
            </a:r>
            <a:endParaRPr lang="pt-BR" sz="1400" b="1" dirty="0">
              <a:solidFill>
                <a:srgbClr val="434343"/>
              </a:solidFill>
              <a:latin typeface="Open Sans" panose="020B0604020202020204" charset="0"/>
              <a:ea typeface="Open Sans" panose="020B0604020202020204" charset="0"/>
              <a:cs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a:p>
            <a:r>
              <a:rPr lang="pt-BR" sz="1400" dirty="0" err="1">
                <a:solidFill>
                  <a:srgbClr val="434343"/>
                </a:solidFill>
                <a:latin typeface="Open Sans" panose="020B0604020202020204" charset="0"/>
                <a:ea typeface="Open Sans" panose="020B0604020202020204" charset="0"/>
                <a:cs typeface="Open Sans" panose="020B0604020202020204" charset="0"/>
              </a:rPr>
              <a:t>Lorem</a:t>
            </a:r>
            <a:r>
              <a:rPr lang="pt-BR" sz="1400" dirty="0">
                <a:solidFill>
                  <a:srgbClr val="434343"/>
                </a:solidFill>
                <a:latin typeface="Open Sans" panose="020B0604020202020204" charset="0"/>
                <a:ea typeface="Open Sans" panose="020B0604020202020204" charset="0"/>
                <a:cs typeface="Open Sans" panose="020B0604020202020204" charset="0"/>
              </a:rPr>
              <a:t> Ipsum </a:t>
            </a:r>
            <a:r>
              <a:rPr lang="pt-BR" sz="1400" dirty="0" err="1">
                <a:solidFill>
                  <a:srgbClr val="434343"/>
                </a:solidFill>
                <a:latin typeface="Open Sans" panose="020B0604020202020204" charset="0"/>
                <a:ea typeface="Open Sans" panose="020B0604020202020204" charset="0"/>
                <a:cs typeface="Open Sans" panose="020B0604020202020204" charset="0"/>
              </a:rPr>
              <a:t>dolor</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sit</a:t>
            </a:r>
            <a:r>
              <a:rPr lang="pt-BR" sz="1400" dirty="0">
                <a:solidFill>
                  <a:srgbClr val="434343"/>
                </a:solidFill>
                <a:latin typeface="Open Sans" panose="020B0604020202020204" charset="0"/>
                <a:ea typeface="Open Sans" panose="020B0604020202020204" charset="0"/>
                <a:cs typeface="Open Sans" panose="020B0604020202020204" charset="0"/>
              </a:rPr>
              <a:t> </a:t>
            </a:r>
            <a:r>
              <a:rPr lang="pt-BR" sz="1400" dirty="0" err="1">
                <a:solidFill>
                  <a:srgbClr val="434343"/>
                </a:solidFill>
                <a:latin typeface="Open Sans" panose="020B0604020202020204" charset="0"/>
                <a:ea typeface="Open Sans" panose="020B0604020202020204" charset="0"/>
                <a:cs typeface="Open Sans" panose="020B0604020202020204" charset="0"/>
              </a:rPr>
              <a:t>amet</a:t>
            </a:r>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A2630E6-FF32-494A-9E96-811FF10C5161}"/>
              </a:ext>
            </a:extLst>
          </p:cNvPr>
          <p:cNvSpPr/>
          <p:nvPr/>
        </p:nvSpPr>
        <p:spPr>
          <a:xfrm>
            <a:off x="1322404" y="5081124"/>
            <a:ext cx="1898401" cy="646331"/>
          </a:xfrm>
          <a:prstGeom prst="rect">
            <a:avLst/>
          </a:prstGeom>
        </p:spPr>
        <p:txBody>
          <a:bodyPr wrap="square">
            <a:spAutoFit/>
          </a:bodyPr>
          <a:lstStyle/>
          <a:p>
            <a:pPr algn="r"/>
            <a:r>
              <a:rPr lang="da-DK" dirty="0">
                <a:solidFill>
                  <a:schemeClr val="accent4"/>
                </a:solidFill>
              </a:rPr>
              <a:t>Modificar imagem a seu critério</a:t>
            </a:r>
            <a:endParaRPr lang="pt-BR" dirty="0">
              <a:solidFill>
                <a:schemeClr val="accent4"/>
              </a:solidFill>
            </a:endParaRPr>
          </a:p>
        </p:txBody>
      </p:sp>
      <p:sp>
        <p:nvSpPr>
          <p:cNvPr id="18" name="Title Placeholder 1">
            <a:extLst>
              <a:ext uri="{FF2B5EF4-FFF2-40B4-BE49-F238E27FC236}">
                <a16:creationId xmlns:a16="http://schemas.microsoft.com/office/drawing/2014/main" id="{0FE8E15D-5701-495F-ACD2-0BBC1077CF9B}"/>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8. </a:t>
            </a:r>
            <a:r>
              <a:rPr lang="en-US" dirty="0" err="1">
                <a:solidFill>
                  <a:srgbClr val="434343"/>
                </a:solidFill>
                <a:latin typeface="Open Sans" panose="020B0604020202020204" charset="0"/>
                <a:ea typeface="Open Sans" panose="020B0604020202020204" charset="0"/>
                <a:cs typeface="Open Sans" panose="020B0604020202020204" charset="0"/>
              </a:rPr>
              <a:t>Sugestões</a:t>
            </a:r>
            <a:r>
              <a:rPr lang="en-US" dirty="0">
                <a:solidFill>
                  <a:srgbClr val="434343"/>
                </a:solidFill>
                <a:latin typeface="Open Sans" panose="020B0604020202020204" charset="0"/>
                <a:ea typeface="Open Sans" panose="020B0604020202020204" charset="0"/>
                <a:cs typeface="Open Sans" panose="020B0604020202020204" charset="0"/>
              </a:rPr>
              <a:t> para </a:t>
            </a:r>
            <a:r>
              <a:rPr lang="en-US" dirty="0" err="1">
                <a:solidFill>
                  <a:srgbClr val="434343"/>
                </a:solidFill>
                <a:latin typeface="Open Sans" panose="020B0604020202020204" charset="0"/>
                <a:ea typeface="Open Sans" panose="020B0604020202020204" charset="0"/>
                <a:cs typeface="Open Sans" panose="020B0604020202020204" charset="0"/>
              </a:rPr>
              <a:t>Trabalhos</a:t>
            </a:r>
            <a:r>
              <a:rPr lang="en-US" dirty="0">
                <a:solidFill>
                  <a:srgbClr val="434343"/>
                </a:solidFill>
                <a:latin typeface="Open Sans" panose="020B0604020202020204" charset="0"/>
                <a:ea typeface="Open Sans" panose="020B0604020202020204" charset="0"/>
                <a:cs typeface="Open Sans" panose="020B0604020202020204" charset="0"/>
              </a:rPr>
              <a:t> </a:t>
            </a:r>
            <a:r>
              <a:rPr lang="en-US" dirty="0" err="1">
                <a:solidFill>
                  <a:srgbClr val="434343"/>
                </a:solidFill>
                <a:latin typeface="Open Sans" panose="020B0604020202020204" charset="0"/>
                <a:ea typeface="Open Sans" panose="020B0604020202020204" charset="0"/>
                <a:cs typeface="Open Sans" panose="020B0604020202020204" charset="0"/>
              </a:rPr>
              <a:t>Futuros</a:t>
            </a:r>
            <a:endParaRPr lang="en-US" dirty="0">
              <a:solidFill>
                <a:srgbClr val="434343"/>
              </a:solidFill>
              <a:latin typeface="Open Sans" panose="020B0604020202020204" charset="0"/>
              <a:ea typeface="Open Sans" panose="020B0604020202020204" charset="0"/>
              <a:cs typeface="Open Sans" panose="020B0604020202020204" charset="0"/>
            </a:endParaRP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4" name="Espaço Reservado para Número de Slide 4">
            <a:extLst>
              <a:ext uri="{FF2B5EF4-FFF2-40B4-BE49-F238E27FC236}">
                <a16:creationId xmlns:a16="http://schemas.microsoft.com/office/drawing/2014/main" id="{8B93178B-BFB3-4C74-BFDB-49E4611F12FB}"/>
              </a:ext>
            </a:extLst>
          </p:cNvPr>
          <p:cNvSpPr txBox="1">
            <a:spLocks/>
          </p:cNvSpPr>
          <p:nvPr/>
        </p:nvSpPr>
        <p:spPr>
          <a:xfrm>
            <a:off x="11396870" y="379620"/>
            <a:ext cx="434008"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5" name="Pentágono 24">
            <a:extLst>
              <a:ext uri="{FF2B5EF4-FFF2-40B4-BE49-F238E27FC236}">
                <a16:creationId xmlns:a16="http://schemas.microsoft.com/office/drawing/2014/main" id="{7A7FDD02-C2F4-41E4-B3B7-4171B233EB8E}"/>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140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DEFDFCE5-3B29-4634-9240-F8C512E3C8F6}"/>
              </a:ext>
            </a:extLst>
          </p:cNvPr>
          <p:cNvSpPr/>
          <p:nvPr/>
        </p:nvSpPr>
        <p:spPr>
          <a:xfrm>
            <a:off x="6096001" y="3540607"/>
            <a:ext cx="4522350" cy="723644"/>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tângulo 21">
            <a:extLst>
              <a:ext uri="{FF2B5EF4-FFF2-40B4-BE49-F238E27FC236}">
                <a16:creationId xmlns:a16="http://schemas.microsoft.com/office/drawing/2014/main" id="{5AF558BC-6808-4951-99A9-CAA303CBC10B}"/>
              </a:ext>
            </a:extLst>
          </p:cNvPr>
          <p:cNvSpPr/>
          <p:nvPr/>
        </p:nvSpPr>
        <p:spPr>
          <a:xfrm>
            <a:off x="1474350" y="3533023"/>
            <a:ext cx="4522350" cy="73122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10122"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15060" y="4625654"/>
            <a:ext cx="2628806" cy="2116755"/>
          </a:xfrm>
          <a:prstGeom prst="rect">
            <a:avLst/>
          </a:prstGeom>
          <a:noFill/>
          <a:ln>
            <a:noFill/>
          </a:ln>
        </p:spPr>
      </p:pic>
      <p:sp>
        <p:nvSpPr>
          <p:cNvPr id="10" name="Título 1">
            <a:extLst>
              <a:ext uri="{FF2B5EF4-FFF2-40B4-BE49-F238E27FC236}">
                <a16:creationId xmlns:a16="http://schemas.microsoft.com/office/drawing/2014/main" id="{8761E965-FD2F-4E9F-9467-77D7F57D6C5F}"/>
              </a:ext>
            </a:extLst>
          </p:cNvPr>
          <p:cNvSpPr txBox="1">
            <a:spLocks/>
          </p:cNvSpPr>
          <p:nvPr/>
        </p:nvSpPr>
        <p:spPr>
          <a:xfrm>
            <a:off x="928383" y="3429000"/>
            <a:ext cx="7197726" cy="24214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pt-BR" sz="3200" b="1" i="0" u="none" strike="noStrike" kern="1200" cap="none" spc="0" normalizeH="0" baseline="0" noProof="0" dirty="0">
              <a:ln>
                <a:noFill/>
              </a:ln>
              <a:solidFill>
                <a:srgbClr val="434343"/>
              </a:solidFill>
              <a:effectLst/>
              <a:uLnTx/>
              <a:uFillTx/>
              <a:latin typeface="Open Sans" panose="020B0604020202020204" charset="0"/>
              <a:ea typeface="+mj-ea"/>
              <a:cs typeface="+mj-cs"/>
            </a:endParaRPr>
          </a:p>
        </p:txBody>
      </p:sp>
      <p:pic>
        <p:nvPicPr>
          <p:cNvPr id="13" name="Google Shape;82;p15">
            <a:extLst>
              <a:ext uri="{FF2B5EF4-FFF2-40B4-BE49-F238E27FC236}">
                <a16:creationId xmlns:a16="http://schemas.microsoft.com/office/drawing/2014/main" id="{29A2A177-1827-47DE-BAA9-99C975936C9F}"/>
              </a:ext>
            </a:extLst>
          </p:cNvPr>
          <p:cNvPicPr preferRelativeResize="0"/>
          <p:nvPr/>
        </p:nvPicPr>
        <p:blipFill rotWithShape="1">
          <a:blip r:embed="rId3">
            <a:alphaModFix/>
          </a:blip>
          <a:srcRect r="6629"/>
          <a:stretch/>
        </p:blipFill>
        <p:spPr>
          <a:xfrm>
            <a:off x="1474350" y="1429892"/>
            <a:ext cx="4522350" cy="2103175"/>
          </a:xfrm>
          <a:prstGeom prst="rect">
            <a:avLst/>
          </a:prstGeom>
          <a:noFill/>
          <a:ln>
            <a:noFill/>
          </a:ln>
        </p:spPr>
      </p:pic>
      <p:pic>
        <p:nvPicPr>
          <p:cNvPr id="14" name="Google Shape;84;p15">
            <a:extLst>
              <a:ext uri="{FF2B5EF4-FFF2-40B4-BE49-F238E27FC236}">
                <a16:creationId xmlns:a16="http://schemas.microsoft.com/office/drawing/2014/main" id="{07519A7F-61A3-4188-9BE9-3B0C5CAD1772}"/>
              </a:ext>
            </a:extLst>
          </p:cNvPr>
          <p:cNvPicPr preferRelativeResize="0"/>
          <p:nvPr/>
        </p:nvPicPr>
        <p:blipFill rotWithShape="1">
          <a:blip r:embed="rId4">
            <a:alphaModFix/>
          </a:blip>
          <a:srcRect t="18365" r="11174" b="25728"/>
          <a:stretch/>
        </p:blipFill>
        <p:spPr>
          <a:xfrm>
            <a:off x="6096000" y="1437430"/>
            <a:ext cx="4522351" cy="2103176"/>
          </a:xfrm>
          <a:prstGeom prst="rect">
            <a:avLst/>
          </a:prstGeom>
          <a:noFill/>
          <a:ln>
            <a:noFill/>
          </a:ln>
        </p:spPr>
      </p:pic>
      <p:sp>
        <p:nvSpPr>
          <p:cNvPr id="21" name="Title Placeholder 1">
            <a:extLst>
              <a:ext uri="{FF2B5EF4-FFF2-40B4-BE49-F238E27FC236}">
                <a16:creationId xmlns:a16="http://schemas.microsoft.com/office/drawing/2014/main" id="{034EBB3F-DFCE-447C-A128-F2EA1B9E7301}"/>
              </a:ext>
            </a:extLst>
          </p:cNvPr>
          <p:cNvSpPr txBox="1">
            <a:spLocks/>
          </p:cNvSpPr>
          <p:nvPr/>
        </p:nvSpPr>
        <p:spPr>
          <a:xfrm>
            <a:off x="1474349" y="3485948"/>
            <a:ext cx="2596166" cy="8254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000" dirty="0" err="1">
                <a:solidFill>
                  <a:srgbClr val="434343"/>
                </a:solidFill>
                <a:latin typeface="Open Sans" panose="020B0604020202020204" charset="0"/>
                <a:ea typeface="Open Sans" panose="020B0604020202020204" charset="0"/>
                <a:cs typeface="Open Sans" panose="020B0604020202020204" charset="0"/>
              </a:rPr>
              <a:t>Lorem</a:t>
            </a:r>
            <a:r>
              <a:rPr lang="pt-BR" sz="2000" dirty="0">
                <a:solidFill>
                  <a:srgbClr val="434343"/>
                </a:solidFill>
                <a:latin typeface="Open Sans" panose="020B0604020202020204" charset="0"/>
                <a:ea typeface="Open Sans" panose="020B0604020202020204" charset="0"/>
                <a:cs typeface="Open Sans" panose="020B0604020202020204" charset="0"/>
              </a:rPr>
              <a:t> Ipsum</a:t>
            </a:r>
          </a:p>
        </p:txBody>
      </p:sp>
      <p:pic>
        <p:nvPicPr>
          <p:cNvPr id="16" name="Imagem 15">
            <a:extLst>
              <a:ext uri="{FF2B5EF4-FFF2-40B4-BE49-F238E27FC236}">
                <a16:creationId xmlns:a16="http://schemas.microsoft.com/office/drawing/2014/main" id="{C94DEC31-217C-4839-A851-D651F6BF5C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
        <p:nvSpPr>
          <p:cNvPr id="17" name="Title Placeholder 1">
            <a:extLst>
              <a:ext uri="{FF2B5EF4-FFF2-40B4-BE49-F238E27FC236}">
                <a16:creationId xmlns:a16="http://schemas.microsoft.com/office/drawing/2014/main" id="{8A6746DD-7332-4238-8D09-3ED785A2535F}"/>
              </a:ext>
            </a:extLst>
          </p:cNvPr>
          <p:cNvSpPr txBox="1">
            <a:spLocks/>
          </p:cNvSpPr>
          <p:nvPr/>
        </p:nvSpPr>
        <p:spPr>
          <a:xfrm>
            <a:off x="362944" y="152773"/>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9" name="Title Placeholder 1">
            <a:extLst>
              <a:ext uri="{FF2B5EF4-FFF2-40B4-BE49-F238E27FC236}">
                <a16:creationId xmlns:a16="http://schemas.microsoft.com/office/drawing/2014/main" id="{7A32171A-3E1E-45AC-8726-095F17B41995}"/>
              </a:ext>
            </a:extLst>
          </p:cNvPr>
          <p:cNvSpPr txBox="1">
            <a:spLocks/>
          </p:cNvSpPr>
          <p:nvPr/>
        </p:nvSpPr>
        <p:spPr>
          <a:xfrm>
            <a:off x="6195302" y="3443738"/>
            <a:ext cx="2596166" cy="8254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2000" dirty="0" err="1">
                <a:solidFill>
                  <a:srgbClr val="434343"/>
                </a:solidFill>
                <a:latin typeface="Open Sans" panose="020B0604020202020204" charset="0"/>
                <a:ea typeface="Open Sans" panose="020B0604020202020204" charset="0"/>
                <a:cs typeface="Open Sans" panose="020B0604020202020204" charset="0"/>
              </a:rPr>
              <a:t>Lorem</a:t>
            </a:r>
            <a:r>
              <a:rPr lang="pt-BR" sz="2000" dirty="0">
                <a:solidFill>
                  <a:srgbClr val="434343"/>
                </a:solidFill>
                <a:latin typeface="Open Sans" panose="020B0604020202020204" charset="0"/>
                <a:ea typeface="Open Sans" panose="020B0604020202020204" charset="0"/>
                <a:cs typeface="Open Sans" panose="020B0604020202020204" charset="0"/>
              </a:rPr>
              <a:t> Ipsum</a:t>
            </a:r>
          </a:p>
        </p:txBody>
      </p:sp>
    </p:spTree>
    <p:extLst>
      <p:ext uri="{BB962C8B-B14F-4D97-AF65-F5344CB8AC3E}">
        <p14:creationId xmlns:p14="http://schemas.microsoft.com/office/powerpoint/2010/main" val="2249039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Conector reto 33">
            <a:extLst>
              <a:ext uri="{FF2B5EF4-FFF2-40B4-BE49-F238E27FC236}">
                <a16:creationId xmlns:a16="http://schemas.microsoft.com/office/drawing/2014/main" id="{0DE9C042-FFE0-4CC5-97BF-5E8AFBA6F7CC}"/>
              </a:ext>
            </a:extLst>
          </p:cNvPr>
          <p:cNvCxnSpPr>
            <a:cxnSpLocks/>
          </p:cNvCxnSpPr>
          <p:nvPr/>
        </p:nvCxnSpPr>
        <p:spPr>
          <a:xfrm>
            <a:off x="1842052" y="3143619"/>
            <a:ext cx="10349948" cy="0"/>
          </a:xfrm>
          <a:prstGeom prst="line">
            <a:avLst/>
          </a:prstGeom>
          <a:ln>
            <a:solidFill>
              <a:srgbClr val="434343"/>
            </a:solidFill>
          </a:ln>
        </p:spPr>
        <p:style>
          <a:lnRef idx="1">
            <a:schemeClr val="accent1"/>
          </a:lnRef>
          <a:fillRef idx="0">
            <a:schemeClr val="accent1"/>
          </a:fillRef>
          <a:effectRef idx="0">
            <a:schemeClr val="accent1"/>
          </a:effectRef>
          <a:fontRef idx="minor">
            <a:schemeClr val="tx1"/>
          </a:fontRef>
        </p:style>
      </p:cxnSp>
      <p:pic>
        <p:nvPicPr>
          <p:cNvPr id="37" name="Picture 2">
            <a:extLst>
              <a:ext uri="{FF2B5EF4-FFF2-40B4-BE49-F238E27FC236}">
                <a16:creationId xmlns:a16="http://schemas.microsoft.com/office/drawing/2014/main" id="{57D551E3-9023-40AF-B353-740DD30427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3499" y="2080691"/>
            <a:ext cx="577104" cy="577104"/>
          </a:xfrm>
          <a:prstGeom prst="ellipse">
            <a:avLst/>
          </a:prstGeom>
          <a:solidFill>
            <a:schemeClr val="bg1"/>
          </a:solidFill>
          <a:ln w="19050">
            <a:solidFill>
              <a:srgbClr val="6ADBD9"/>
            </a:solidFill>
          </a:ln>
        </p:spPr>
      </p:pic>
      <p:pic>
        <p:nvPicPr>
          <p:cNvPr id="38" name="Picture 6">
            <a:extLst>
              <a:ext uri="{FF2B5EF4-FFF2-40B4-BE49-F238E27FC236}">
                <a16:creationId xmlns:a16="http://schemas.microsoft.com/office/drawing/2014/main" id="{0A704C00-3C85-4BA1-B4BF-162F56B8E4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1391" y="2080691"/>
            <a:ext cx="577104" cy="577104"/>
          </a:xfrm>
          <a:prstGeom prst="ellipse">
            <a:avLst/>
          </a:prstGeom>
          <a:solidFill>
            <a:schemeClr val="bg1"/>
          </a:solidFill>
          <a:ln w="19050">
            <a:solidFill>
              <a:srgbClr val="6ADBD9"/>
            </a:solidFill>
          </a:ln>
        </p:spPr>
      </p:pic>
      <p:pic>
        <p:nvPicPr>
          <p:cNvPr id="39" name="Picture 10">
            <a:extLst>
              <a:ext uri="{FF2B5EF4-FFF2-40B4-BE49-F238E27FC236}">
                <a16:creationId xmlns:a16="http://schemas.microsoft.com/office/drawing/2014/main" id="{5BFFFBA5-1F12-4EAB-B33E-570828171B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724703" y="2080691"/>
            <a:ext cx="570130" cy="570130"/>
          </a:xfrm>
          <a:prstGeom prst="ellipse">
            <a:avLst/>
          </a:prstGeom>
          <a:solidFill>
            <a:schemeClr val="bg1"/>
          </a:solidFill>
          <a:ln w="19050">
            <a:solidFill>
              <a:srgbClr val="6ADBD9"/>
            </a:solidFill>
          </a:ln>
        </p:spPr>
      </p:pic>
      <p:sp>
        <p:nvSpPr>
          <p:cNvPr id="44" name="Elipse 43">
            <a:extLst>
              <a:ext uri="{FF2B5EF4-FFF2-40B4-BE49-F238E27FC236}">
                <a16:creationId xmlns:a16="http://schemas.microsoft.com/office/drawing/2014/main" id="{57B9BF9B-8F8A-4561-8319-8A90A220C786}"/>
              </a:ext>
            </a:extLst>
          </p:cNvPr>
          <p:cNvSpPr/>
          <p:nvPr/>
        </p:nvSpPr>
        <p:spPr>
          <a:xfrm>
            <a:off x="1769195"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5" name="Elipse 44">
            <a:extLst>
              <a:ext uri="{FF2B5EF4-FFF2-40B4-BE49-F238E27FC236}">
                <a16:creationId xmlns:a16="http://schemas.microsoft.com/office/drawing/2014/main" id="{6502607C-1692-47B5-98FF-2E413E7DDD53}"/>
              </a:ext>
            </a:extLst>
          </p:cNvPr>
          <p:cNvSpPr/>
          <p:nvPr/>
        </p:nvSpPr>
        <p:spPr>
          <a:xfrm>
            <a:off x="4887087"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7" name="Elipse 46">
            <a:extLst>
              <a:ext uri="{FF2B5EF4-FFF2-40B4-BE49-F238E27FC236}">
                <a16:creationId xmlns:a16="http://schemas.microsoft.com/office/drawing/2014/main" id="{3256DFEC-3611-424D-A9A4-3AD7E5042049}"/>
              </a:ext>
            </a:extLst>
          </p:cNvPr>
          <p:cNvSpPr/>
          <p:nvPr/>
        </p:nvSpPr>
        <p:spPr>
          <a:xfrm>
            <a:off x="7936912" y="3070732"/>
            <a:ext cx="145712" cy="145774"/>
          </a:xfrm>
          <a:prstGeom prst="ellipse">
            <a:avLst/>
          </a:prstGeom>
          <a:solidFill>
            <a:schemeClr val="bg1"/>
          </a:solidFill>
          <a:ln w="25400">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48" name="Retângulo 47">
            <a:extLst>
              <a:ext uri="{FF2B5EF4-FFF2-40B4-BE49-F238E27FC236}">
                <a16:creationId xmlns:a16="http://schemas.microsoft.com/office/drawing/2014/main" id="{7E566C2D-9728-4C8A-9B6B-F79E3645D65F}"/>
              </a:ext>
            </a:extLst>
          </p:cNvPr>
          <p:cNvSpPr/>
          <p:nvPr/>
        </p:nvSpPr>
        <p:spPr>
          <a:xfrm>
            <a:off x="1425912"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1</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9" name="Retângulo 48">
            <a:extLst>
              <a:ext uri="{FF2B5EF4-FFF2-40B4-BE49-F238E27FC236}">
                <a16:creationId xmlns:a16="http://schemas.microsoft.com/office/drawing/2014/main" id="{F3763FBB-EF21-40DD-84CB-D308CEA0AEC7}"/>
              </a:ext>
            </a:extLst>
          </p:cNvPr>
          <p:cNvSpPr/>
          <p:nvPr/>
        </p:nvSpPr>
        <p:spPr>
          <a:xfrm>
            <a:off x="4543804"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2</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50" name="Retângulo 49">
            <a:extLst>
              <a:ext uri="{FF2B5EF4-FFF2-40B4-BE49-F238E27FC236}">
                <a16:creationId xmlns:a16="http://schemas.microsoft.com/office/drawing/2014/main" id="{A247CF09-A5BF-4D20-80D3-FA2938DB344B}"/>
              </a:ext>
            </a:extLst>
          </p:cNvPr>
          <p:cNvSpPr/>
          <p:nvPr/>
        </p:nvSpPr>
        <p:spPr>
          <a:xfrm>
            <a:off x="7593629" y="2711451"/>
            <a:ext cx="83227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Passo 3</a:t>
            </a:r>
            <a:endParaRPr kumimoji="0" lang="pt-BR" sz="14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30" name="Title Placeholder 1">
            <a:extLst>
              <a:ext uri="{FF2B5EF4-FFF2-40B4-BE49-F238E27FC236}">
                <a16:creationId xmlns:a16="http://schemas.microsoft.com/office/drawing/2014/main" id="{86C30F8E-D1C8-4705-ABBF-6E1A65973901}"/>
              </a:ext>
            </a:extLst>
          </p:cNvPr>
          <p:cNvSpPr txBox="1">
            <a:spLocks/>
          </p:cNvSpPr>
          <p:nvPr/>
        </p:nvSpPr>
        <p:spPr>
          <a:xfrm>
            <a:off x="8521749" y="6024348"/>
            <a:ext cx="3350961" cy="55471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rPr>
              <a:t>Para maiores dúvidas ou informações: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hlinkClick r:id="rId5">
                  <a:extLst>
                    <a:ext uri="{A12FA001-AC4F-418D-AE19-62706E023703}">
                      <ahyp:hlinkClr xmlns:ahyp="http://schemas.microsoft.com/office/drawing/2018/hyperlinkcolor" val="tx"/>
                    </a:ext>
                  </a:extLst>
                </a:hlinkClick>
              </a:rPr>
              <a:t>labdatabusiness@fia.com.br </a:t>
            </a:r>
            <a:br>
              <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rPr>
            </a:br>
            <a:endParaRPr kumimoji="0" lang="pt-BR" sz="1200" b="0" i="0" u="none" strike="noStrike" kern="1200" cap="none" spc="0" normalizeH="0" baseline="0" noProof="0" dirty="0">
              <a:ln>
                <a:noFill/>
              </a:ln>
              <a:solidFill>
                <a:prstClr val="white"/>
              </a:solidFill>
              <a:effectLst/>
              <a:uLnTx/>
              <a:uFillTx/>
              <a:latin typeface="Open Sans" panose="020B0604020202020204" charset="0"/>
              <a:ea typeface="Open Sans" panose="020B0604020202020204" charset="0"/>
              <a:cs typeface="Open Sans" panose="020B0604020202020204" charset="0"/>
            </a:endParaRPr>
          </a:p>
        </p:txBody>
      </p:sp>
      <p:sp>
        <p:nvSpPr>
          <p:cNvPr id="26" name="Title Placeholder 1">
            <a:extLst>
              <a:ext uri="{FF2B5EF4-FFF2-40B4-BE49-F238E27FC236}">
                <a16:creationId xmlns:a16="http://schemas.microsoft.com/office/drawing/2014/main" id="{F6F54ADB-5B37-413A-A3C8-7B261D9A6BCC}"/>
              </a:ext>
            </a:extLst>
          </p:cNvPr>
          <p:cNvSpPr txBox="1">
            <a:spLocks/>
          </p:cNvSpPr>
          <p:nvPr/>
        </p:nvSpPr>
        <p:spPr>
          <a:xfrm>
            <a:off x="362944" y="152773"/>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27" name="Retângulo 26">
            <a:extLst>
              <a:ext uri="{FF2B5EF4-FFF2-40B4-BE49-F238E27FC236}">
                <a16:creationId xmlns:a16="http://schemas.microsoft.com/office/drawing/2014/main" id="{8C6F0918-B251-44CB-AD86-91E841AC2051}"/>
              </a:ext>
            </a:extLst>
          </p:cNvPr>
          <p:cNvSpPr/>
          <p:nvPr/>
        </p:nvSpPr>
        <p:spPr>
          <a:xfrm>
            <a:off x="861391" y="1104017"/>
            <a:ext cx="10071653" cy="738664"/>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28" name="Google Shape;115;p18">
            <a:extLst>
              <a:ext uri="{FF2B5EF4-FFF2-40B4-BE49-F238E27FC236}">
                <a16:creationId xmlns:a16="http://schemas.microsoft.com/office/drawing/2014/main" id="{E8FDD054-3BAA-4A3C-9F17-56EAED3A53C5}"/>
              </a:ext>
            </a:extLst>
          </p:cNvPr>
          <p:cNvSpPr txBox="1"/>
          <p:nvPr/>
        </p:nvSpPr>
        <p:spPr>
          <a:xfrm>
            <a:off x="1376311"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29" name="Google Shape;115;p18">
            <a:extLst>
              <a:ext uri="{FF2B5EF4-FFF2-40B4-BE49-F238E27FC236}">
                <a16:creationId xmlns:a16="http://schemas.microsoft.com/office/drawing/2014/main" id="{CBB58164-5805-4763-A3B1-73C5AB957CC7}"/>
              </a:ext>
            </a:extLst>
          </p:cNvPr>
          <p:cNvSpPr txBox="1"/>
          <p:nvPr/>
        </p:nvSpPr>
        <p:spPr>
          <a:xfrm>
            <a:off x="4182166"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5" name="Google Shape;115;p18">
            <a:extLst>
              <a:ext uri="{FF2B5EF4-FFF2-40B4-BE49-F238E27FC236}">
                <a16:creationId xmlns:a16="http://schemas.microsoft.com/office/drawing/2014/main" id="{496F5523-1BE1-454B-BF10-7897CB582790}"/>
              </a:ext>
            </a:extLst>
          </p:cNvPr>
          <p:cNvSpPr txBox="1"/>
          <p:nvPr/>
        </p:nvSpPr>
        <p:spPr>
          <a:xfrm>
            <a:off x="7200744" y="3586837"/>
            <a:ext cx="1763760" cy="1474500"/>
          </a:xfrm>
          <a:prstGeom prst="rect">
            <a:avLst/>
          </a:prstGeom>
          <a:noFill/>
          <a:ln>
            <a:noFill/>
          </a:ln>
        </p:spPr>
        <p:txBody>
          <a:bodyPr spcFirstLastPara="1" wrap="square" lIns="91425" tIns="91425" rIns="91425" bIns="91425" anchor="t" anchorCtr="0">
            <a:noAutofit/>
          </a:bodyPr>
          <a:lstStyle/>
          <a:p>
            <a:r>
              <a:rPr lang="da-DK" sz="1200" b="1" dirty="0">
                <a:solidFill>
                  <a:srgbClr val="434343"/>
                </a:solidFill>
                <a:latin typeface="Open Sans"/>
                <a:ea typeface="Open Sans"/>
                <a:cs typeface="Open Sans"/>
              </a:rPr>
              <a:t>Lorem Ipsum dolor sit </a:t>
            </a:r>
          </a:p>
          <a:p>
            <a:pPr marL="0" lvl="0" indent="0" rtl="0">
              <a:spcBef>
                <a:spcPts val="0"/>
              </a:spcBef>
              <a:spcAft>
                <a:spcPts val="0"/>
              </a:spcAft>
              <a:buNone/>
            </a:pPr>
            <a:endParaRPr sz="1200" b="1" dirty="0">
              <a:solidFill>
                <a:srgbClr val="434343"/>
              </a:solidFill>
              <a:latin typeface="Open Sans"/>
              <a:ea typeface="Open Sans"/>
              <a:cs typeface="Open Sans"/>
              <a:sym typeface="Open Sans"/>
            </a:endParaRPr>
          </a:p>
          <a:p>
            <a:pPr marL="0" lvl="0" indent="0" rtl="0">
              <a:spcBef>
                <a:spcPts val="0"/>
              </a:spcBef>
              <a:spcAft>
                <a:spcPts val="0"/>
              </a:spcAft>
              <a:buNone/>
            </a:pPr>
            <a:r>
              <a:rPr lang="en" sz="1200" dirty="0">
                <a:solidFill>
                  <a:srgbClr val="434343"/>
                </a:solidFill>
                <a:latin typeface="Open Sans"/>
                <a:ea typeface="Open Sans"/>
                <a:cs typeface="Open Sans"/>
                <a:sym typeface="Open Sans"/>
              </a:rPr>
              <a:t>dolor sit amet, consectetur adipiscing elit. Nulla sit amet accumsan nisi, sit amet condimentum nunc. Nulla sit amet accumsan nisi, sit amet condimentum nunc. </a:t>
            </a:r>
            <a:endParaRPr dirty="0">
              <a:solidFill>
                <a:schemeClr val="dk1"/>
              </a:solidFill>
            </a:endParaRPr>
          </a:p>
          <a:p>
            <a:pPr marL="0" lvl="0" indent="0" rtl="0">
              <a:spcBef>
                <a:spcPts val="0"/>
              </a:spcBef>
              <a:spcAft>
                <a:spcPts val="0"/>
              </a:spcAft>
              <a:buNone/>
            </a:pPr>
            <a:endParaRPr sz="1200" dirty="0">
              <a:solidFill>
                <a:srgbClr val="434343"/>
              </a:solidFill>
              <a:latin typeface="Open Sans"/>
              <a:ea typeface="Open Sans"/>
              <a:cs typeface="Open Sans"/>
              <a:sym typeface="Open Sans"/>
            </a:endParaRPr>
          </a:p>
        </p:txBody>
      </p:sp>
      <p:sp>
        <p:nvSpPr>
          <p:cNvPr id="36" name="Espaço Reservado para Número de Slide 4">
            <a:extLst>
              <a:ext uri="{FF2B5EF4-FFF2-40B4-BE49-F238E27FC236}">
                <a16:creationId xmlns:a16="http://schemas.microsoft.com/office/drawing/2014/main" id="{6B555479-A12E-451B-8D07-D5BD28D4102B}"/>
              </a:ext>
            </a:extLst>
          </p:cNvPr>
          <p:cNvSpPr txBox="1">
            <a:spLocks/>
          </p:cNvSpPr>
          <p:nvPr/>
        </p:nvSpPr>
        <p:spPr>
          <a:xfrm>
            <a:off x="11522766" y="359743"/>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0" name="Pentágono 39">
            <a:extLst>
              <a:ext uri="{FF2B5EF4-FFF2-40B4-BE49-F238E27FC236}">
                <a16:creationId xmlns:a16="http://schemas.microsoft.com/office/drawing/2014/main" id="{769A4973-4F5C-409E-956B-E75AE3980173}"/>
              </a:ext>
            </a:extLst>
          </p:cNvPr>
          <p:cNvSpPr/>
          <p:nvPr/>
        </p:nvSpPr>
        <p:spPr>
          <a:xfrm>
            <a:off x="11628783" y="399500"/>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41" name="Google Shape;62;p13">
            <a:extLst>
              <a:ext uri="{FF2B5EF4-FFF2-40B4-BE49-F238E27FC236}">
                <a16:creationId xmlns:a16="http://schemas.microsoft.com/office/drawing/2014/main" id="{4B633E65-A4D0-47D0-93A4-318575B3F112}"/>
              </a:ext>
            </a:extLst>
          </p:cNvPr>
          <p:cNvPicPr preferRelativeResize="0"/>
          <p:nvPr/>
        </p:nvPicPr>
        <p:blipFill>
          <a:blip r:embed="rId6">
            <a:alphaModFix/>
          </a:blip>
          <a:stretch>
            <a:fillRect/>
          </a:stretch>
        </p:blipFill>
        <p:spPr>
          <a:xfrm flipH="1">
            <a:off x="9568068" y="4744922"/>
            <a:ext cx="2628806" cy="2116755"/>
          </a:xfrm>
          <a:prstGeom prst="rect">
            <a:avLst/>
          </a:prstGeom>
          <a:noFill/>
          <a:ln>
            <a:noFill/>
          </a:ln>
        </p:spPr>
      </p:pic>
      <p:sp>
        <p:nvSpPr>
          <p:cNvPr id="42" name="Espaço Reservado para Data 5">
            <a:extLst>
              <a:ext uri="{FF2B5EF4-FFF2-40B4-BE49-F238E27FC236}">
                <a16:creationId xmlns:a16="http://schemas.microsoft.com/office/drawing/2014/main" id="{70B71BB5-5BDF-4F37-A7B0-49F312A84618}"/>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2" name="Imagem 21"/>
          <p:cNvPicPr>
            <a:picLocks noChangeAspect="1"/>
          </p:cNvPicPr>
          <p:nvPr/>
        </p:nvPicPr>
        <p:blipFill rotWithShape="1">
          <a:blip r:embed="rId7"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1027563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23374" y="379620"/>
            <a:ext cx="420756"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pic>
        <p:nvPicPr>
          <p:cNvPr id="20" name="Google Shape;62;p13">
            <a:extLst>
              <a:ext uri="{FF2B5EF4-FFF2-40B4-BE49-F238E27FC236}">
                <a16:creationId xmlns:a16="http://schemas.microsoft.com/office/drawing/2014/main" id="{7D168EB8-243F-4975-923B-9F72F52C16BA}"/>
              </a:ext>
            </a:extLst>
          </p:cNvPr>
          <p:cNvPicPr preferRelativeResize="0"/>
          <p:nvPr/>
        </p:nvPicPr>
        <p:blipFill>
          <a:blip r:embed="rId2">
            <a:alphaModFix/>
          </a:blip>
          <a:stretch>
            <a:fillRect/>
          </a:stretch>
        </p:blipFill>
        <p:spPr>
          <a:xfrm flipH="1">
            <a:off x="9568068" y="4744922"/>
            <a:ext cx="2628806" cy="2116755"/>
          </a:xfrm>
          <a:prstGeom prst="rect">
            <a:avLst/>
          </a:prstGeom>
          <a:noFill/>
          <a:ln>
            <a:noFill/>
          </a:ln>
        </p:spPr>
      </p:pic>
      <p:sp>
        <p:nvSpPr>
          <p:cNvPr id="31" name="Title Placeholder 1">
            <a:extLst>
              <a:ext uri="{FF2B5EF4-FFF2-40B4-BE49-F238E27FC236}">
                <a16:creationId xmlns:a16="http://schemas.microsoft.com/office/drawing/2014/main" id="{93F8BF1D-7665-4BE3-A579-65C8A59FDD6A}"/>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graphicFrame>
        <p:nvGraphicFramePr>
          <p:cNvPr id="15" name="Diagrama 14">
            <a:extLst>
              <a:ext uri="{FF2B5EF4-FFF2-40B4-BE49-F238E27FC236}">
                <a16:creationId xmlns:a16="http://schemas.microsoft.com/office/drawing/2014/main" id="{A8FE3183-ED20-4421-A5F9-D77C1662390D}"/>
              </a:ext>
            </a:extLst>
          </p:cNvPr>
          <p:cNvGraphicFramePr/>
          <p:nvPr>
            <p:extLst>
              <p:ext uri="{D42A27DB-BD31-4B8C-83A1-F6EECF244321}">
                <p14:modId xmlns:p14="http://schemas.microsoft.com/office/powerpoint/2010/main" val="458139909"/>
              </p:ext>
            </p:extLst>
          </p:nvPr>
        </p:nvGraphicFramePr>
        <p:xfrm>
          <a:off x="1707727" y="112024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tângulo 16">
            <a:extLst>
              <a:ext uri="{FF2B5EF4-FFF2-40B4-BE49-F238E27FC236}">
                <a16:creationId xmlns:a16="http://schemas.microsoft.com/office/drawing/2014/main" id="{B370DCE8-8A56-4CDA-BD8B-BFD04A035D36}"/>
              </a:ext>
            </a:extLst>
          </p:cNvPr>
          <p:cNvSpPr/>
          <p:nvPr/>
        </p:nvSpPr>
        <p:spPr>
          <a:xfrm>
            <a:off x="927652" y="1302939"/>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19" name="Espaço Reservado para Data 5">
            <a:extLst>
              <a:ext uri="{FF2B5EF4-FFF2-40B4-BE49-F238E27FC236}">
                <a16:creationId xmlns:a16="http://schemas.microsoft.com/office/drawing/2014/main" id="{7E6F2491-00B4-4ED1-93D9-308477DB4F25}"/>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0" name="Imagem 9">
            <a:extLst>
              <a:ext uri="{FF2B5EF4-FFF2-40B4-BE49-F238E27FC236}">
                <a16:creationId xmlns:a16="http://schemas.microsoft.com/office/drawing/2014/main" id="{81870FFA-FAEA-4254-B32E-538EF96E762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80" t="41980" r="8724" b="41925"/>
          <a:stretch/>
        </p:blipFill>
        <p:spPr>
          <a:xfrm>
            <a:off x="5504559" y="6379802"/>
            <a:ext cx="1705361" cy="327947"/>
          </a:xfrm>
          <a:prstGeom prst="rect">
            <a:avLst/>
          </a:prstGeom>
        </p:spPr>
      </p:pic>
    </p:spTree>
    <p:extLst>
      <p:ext uri="{BB962C8B-B14F-4D97-AF65-F5344CB8AC3E}">
        <p14:creationId xmlns:p14="http://schemas.microsoft.com/office/powerpoint/2010/main" val="659348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1E52F81F-9F55-4259-9DEC-E6D2D3869AFA}"/>
              </a:ext>
            </a:extLst>
          </p:cNvPr>
          <p:cNvGrpSpPr/>
          <p:nvPr/>
        </p:nvGrpSpPr>
        <p:grpSpPr>
          <a:xfrm>
            <a:off x="4248443" y="1900442"/>
            <a:ext cx="7943557" cy="2836850"/>
            <a:chOff x="8497038" y="155404"/>
            <a:chExt cx="2827606" cy="2308431"/>
          </a:xfrm>
        </p:grpSpPr>
        <p:sp>
          <p:nvSpPr>
            <p:cNvPr id="20" name="Retângulo 19">
              <a:extLst>
                <a:ext uri="{FF2B5EF4-FFF2-40B4-BE49-F238E27FC236}">
                  <a16:creationId xmlns:a16="http://schemas.microsoft.com/office/drawing/2014/main" id="{1DB0423B-BFE5-4688-99FE-3B88479CBC4F}"/>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Google Shape;62;p13">
              <a:extLst>
                <a:ext uri="{FF2B5EF4-FFF2-40B4-BE49-F238E27FC236}">
                  <a16:creationId xmlns:a16="http://schemas.microsoft.com/office/drawing/2014/main" id="{C10E9FA6-1979-4D41-A34F-80E912CFA0EB}"/>
                </a:ext>
              </a:extLst>
            </p:cNvPr>
            <p:cNvPicPr preferRelativeResize="0"/>
            <p:nvPr/>
          </p:nvPicPr>
          <p:blipFill>
            <a:blip r:embed="rId2">
              <a:alphaModFix/>
            </a:blip>
            <a:stretch>
              <a:fillRect/>
            </a:stretch>
          </p:blipFill>
          <p:spPr>
            <a:xfrm flipH="1">
              <a:off x="10345753" y="561505"/>
              <a:ext cx="958163" cy="1859526"/>
            </a:xfrm>
            <a:prstGeom prst="rect">
              <a:avLst/>
            </a:prstGeom>
            <a:noFill/>
            <a:ln>
              <a:noFill/>
            </a:ln>
          </p:spPr>
        </p:pic>
      </p:grpSp>
      <p:pic>
        <p:nvPicPr>
          <p:cNvPr id="25" name="Google Shape;61;p13">
            <a:extLst>
              <a:ext uri="{FF2B5EF4-FFF2-40B4-BE49-F238E27FC236}">
                <a16:creationId xmlns:a16="http://schemas.microsoft.com/office/drawing/2014/main" id="{A90B1294-65ED-43CE-936E-0250E17F5F2A}"/>
              </a:ext>
            </a:extLst>
          </p:cNvPr>
          <p:cNvPicPr preferRelativeResize="0"/>
          <p:nvPr/>
        </p:nvPicPr>
        <p:blipFill rotWithShape="1">
          <a:blip r:embed="rId3">
            <a:alphaModFix/>
          </a:blip>
          <a:srcRect t="44000" b="27799"/>
          <a:stretch/>
        </p:blipFill>
        <p:spPr>
          <a:xfrm>
            <a:off x="1814933" y="1822456"/>
            <a:ext cx="2433510" cy="688690"/>
          </a:xfrm>
          <a:prstGeom prst="rect">
            <a:avLst/>
          </a:prstGeom>
          <a:noFill/>
          <a:ln>
            <a:noFill/>
          </a:ln>
        </p:spPr>
      </p:pic>
      <p:sp>
        <p:nvSpPr>
          <p:cNvPr id="18" name="Retângulo 17">
            <a:extLst>
              <a:ext uri="{FF2B5EF4-FFF2-40B4-BE49-F238E27FC236}">
                <a16:creationId xmlns:a16="http://schemas.microsoft.com/office/drawing/2014/main" id="{08582706-F5DF-4D31-921A-D90BA26BA469}"/>
              </a:ext>
            </a:extLst>
          </p:cNvPr>
          <p:cNvSpPr/>
          <p:nvPr/>
        </p:nvSpPr>
        <p:spPr>
          <a:xfrm>
            <a:off x="229840" y="1887477"/>
            <a:ext cx="1898401" cy="1200329"/>
          </a:xfrm>
          <a:prstGeom prst="rect">
            <a:avLst/>
          </a:prstGeom>
        </p:spPr>
        <p:txBody>
          <a:bodyPr wrap="square">
            <a:spAutoFit/>
          </a:bodyPr>
          <a:lstStyle/>
          <a:p>
            <a:r>
              <a:rPr lang="da-DK" dirty="0">
                <a:solidFill>
                  <a:schemeClr val="accent4"/>
                </a:solidFill>
              </a:rPr>
              <a:t>Modificar</a:t>
            </a:r>
          </a:p>
          <a:p>
            <a:r>
              <a:rPr lang="da-DK" dirty="0">
                <a:solidFill>
                  <a:schemeClr val="accent4"/>
                </a:solidFill>
              </a:rPr>
              <a:t> imagem </a:t>
            </a:r>
          </a:p>
          <a:p>
            <a:r>
              <a:rPr lang="da-DK" dirty="0">
                <a:solidFill>
                  <a:schemeClr val="accent4"/>
                </a:solidFill>
              </a:rPr>
              <a:t>a seu </a:t>
            </a:r>
          </a:p>
          <a:p>
            <a:r>
              <a:rPr lang="da-DK" dirty="0">
                <a:solidFill>
                  <a:schemeClr val="accent4"/>
                </a:solidFill>
              </a:rPr>
              <a:t>critério</a:t>
            </a:r>
            <a:endParaRPr lang="pt-BR" dirty="0">
              <a:solidFill>
                <a:schemeClr val="accent4"/>
              </a:solidFill>
            </a:endParaRPr>
          </a:p>
        </p:txBody>
      </p:sp>
      <p:pic>
        <p:nvPicPr>
          <p:cNvPr id="2050" name="Picture 2" descr="Photo Of People Near Wooden Table">
            <a:extLst>
              <a:ext uri="{FF2B5EF4-FFF2-40B4-BE49-F238E27FC236}">
                <a16:creationId xmlns:a16="http://schemas.microsoft.com/office/drawing/2014/main" id="{1FA243AB-D387-43BF-858B-256C06F445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1904997"/>
            <a:ext cx="4248443" cy="2832295"/>
          </a:xfrm>
          <a:prstGeom prst="rect">
            <a:avLst/>
          </a:prstGeom>
          <a:noFill/>
          <a:extLst>
            <a:ext uri="{909E8E84-426E-40DD-AFC4-6F175D3DCCD1}">
              <a14:hiddenFill xmlns:a14="http://schemas.microsoft.com/office/drawing/2010/main">
                <a:solidFill>
                  <a:srgbClr val="FFFFFF"/>
                </a:solidFill>
              </a14:hiddenFill>
            </a:ext>
          </a:extLst>
        </p:spPr>
      </p:pic>
      <p:sp>
        <p:nvSpPr>
          <p:cNvPr id="30" name="Espaço Reservado para Data 5">
            <a:extLst>
              <a:ext uri="{FF2B5EF4-FFF2-40B4-BE49-F238E27FC236}">
                <a16:creationId xmlns:a16="http://schemas.microsoft.com/office/drawing/2014/main" id="{7617B11D-6D59-4992-99A8-9FBF0CFEEF1A}"/>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13" name="Imagem 12"/>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10254266" y="6388856"/>
            <a:ext cx="1705361" cy="327947"/>
          </a:xfrm>
          <a:prstGeom prst="rect">
            <a:avLst/>
          </a:prstGeom>
        </p:spPr>
      </p:pic>
      <p:sp>
        <p:nvSpPr>
          <p:cNvPr id="14" name="Title Placeholder 1">
            <a:extLst>
              <a:ext uri="{FF2B5EF4-FFF2-40B4-BE49-F238E27FC236}">
                <a16:creationId xmlns:a16="http://schemas.microsoft.com/office/drawing/2014/main" id="{32F441C4-D02C-4ACD-A149-8CEF6C3E9575}"/>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
        <p:nvSpPr>
          <p:cNvPr id="15" name="Retângulo 14">
            <a:extLst>
              <a:ext uri="{FF2B5EF4-FFF2-40B4-BE49-F238E27FC236}">
                <a16:creationId xmlns:a16="http://schemas.microsoft.com/office/drawing/2014/main" id="{2ABD4B8B-01CD-43A9-AC87-56FCDC09802F}"/>
              </a:ext>
            </a:extLst>
          </p:cNvPr>
          <p:cNvSpPr/>
          <p:nvPr/>
        </p:nvSpPr>
        <p:spPr>
          <a:xfrm>
            <a:off x="4648544" y="2487641"/>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065360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tângulo 43">
            <a:extLst>
              <a:ext uri="{FF2B5EF4-FFF2-40B4-BE49-F238E27FC236}">
                <a16:creationId xmlns:a16="http://schemas.microsoft.com/office/drawing/2014/main" id="{5771BC8A-AAC0-4BE0-A496-0C57B4662CBD}"/>
              </a:ext>
            </a:extLst>
          </p:cNvPr>
          <p:cNvSpPr/>
          <p:nvPr/>
        </p:nvSpPr>
        <p:spPr>
          <a:xfrm rot="10800000">
            <a:off x="2780" y="1670086"/>
            <a:ext cx="2515338"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3" name="Agrupar 32">
            <a:extLst>
              <a:ext uri="{FF2B5EF4-FFF2-40B4-BE49-F238E27FC236}">
                <a16:creationId xmlns:a16="http://schemas.microsoft.com/office/drawing/2014/main" id="{EB326335-5227-427C-BA40-635970456B4C}"/>
              </a:ext>
            </a:extLst>
          </p:cNvPr>
          <p:cNvGrpSpPr/>
          <p:nvPr/>
        </p:nvGrpSpPr>
        <p:grpSpPr>
          <a:xfrm>
            <a:off x="6436120" y="1670086"/>
            <a:ext cx="5755880" cy="2308431"/>
            <a:chOff x="8497038" y="155404"/>
            <a:chExt cx="2827606" cy="2308431"/>
          </a:xfrm>
        </p:grpSpPr>
        <p:sp>
          <p:nvSpPr>
            <p:cNvPr id="40" name="Retângulo 39">
              <a:extLst>
                <a:ext uri="{FF2B5EF4-FFF2-40B4-BE49-F238E27FC236}">
                  <a16:creationId xmlns:a16="http://schemas.microsoft.com/office/drawing/2014/main" id="{1730CC36-686C-4C7F-8A4B-09B5B2A92A5D}"/>
                </a:ext>
              </a:extLst>
            </p:cNvPr>
            <p:cNvSpPr/>
            <p:nvPr/>
          </p:nvSpPr>
          <p:spPr>
            <a:xfrm>
              <a:off x="8497038" y="155404"/>
              <a:ext cx="2827606" cy="2308431"/>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1" name="Google Shape;62;p13">
              <a:extLst>
                <a:ext uri="{FF2B5EF4-FFF2-40B4-BE49-F238E27FC236}">
                  <a16:creationId xmlns:a16="http://schemas.microsoft.com/office/drawing/2014/main" id="{93728973-5C09-41ED-BB8B-CB7A4C1BB138}"/>
                </a:ext>
              </a:extLst>
            </p:cNvPr>
            <p:cNvPicPr preferRelativeResize="0"/>
            <p:nvPr/>
          </p:nvPicPr>
          <p:blipFill>
            <a:blip r:embed="rId2">
              <a:alphaModFix/>
            </a:blip>
            <a:stretch>
              <a:fillRect/>
            </a:stretch>
          </p:blipFill>
          <p:spPr>
            <a:xfrm flipH="1">
              <a:off x="9889495" y="333579"/>
              <a:ext cx="1414421" cy="2087451"/>
            </a:xfrm>
            <a:prstGeom prst="rect">
              <a:avLst/>
            </a:prstGeom>
            <a:noFill/>
            <a:ln>
              <a:noFill/>
            </a:ln>
          </p:spPr>
        </p:pic>
      </p:grpSp>
      <p:sp>
        <p:nvSpPr>
          <p:cNvPr id="18" name="Retângulo 17">
            <a:extLst>
              <a:ext uri="{FF2B5EF4-FFF2-40B4-BE49-F238E27FC236}">
                <a16:creationId xmlns:a16="http://schemas.microsoft.com/office/drawing/2014/main" id="{B61614D9-E4BA-4F3D-AB39-E2BBC9962A3C}"/>
              </a:ext>
            </a:extLst>
          </p:cNvPr>
          <p:cNvSpPr/>
          <p:nvPr/>
        </p:nvSpPr>
        <p:spPr>
          <a:xfrm>
            <a:off x="6675272" y="1848262"/>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E4FC6B1B-5797-4075-9743-B408E428F048}"/>
              </a:ext>
            </a:extLst>
          </p:cNvPr>
          <p:cNvSpPr/>
          <p:nvPr/>
        </p:nvSpPr>
        <p:spPr>
          <a:xfrm>
            <a:off x="1060173" y="4625655"/>
            <a:ext cx="10071653" cy="1169551"/>
          </a:xfrm>
          <a:prstGeom prst="rect">
            <a:avLst/>
          </a:prstGeom>
        </p:spPr>
        <p:txBody>
          <a:bodyPr wrap="square">
            <a:spAutoFit/>
          </a:bodyPr>
          <a:lstStyle/>
          <a:p>
            <a:r>
              <a:rPr lang="da-DK" sz="1400" dirty="0">
                <a:solidFill>
                  <a:srgbClr val="434343"/>
                </a:solidFill>
                <a:latin typeface="Open Sans" panose="020B0604020202020204" charset="0"/>
              </a:rPr>
              <a:t>Lorem Ipsum dolor sit amet</a:t>
            </a: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r>
              <a:rPr lang="da-DK" sz="1400" dirty="0">
                <a:solidFill>
                  <a:srgbClr val="434343"/>
                </a:solidFill>
                <a:latin typeface="Open Sans" panose="020B0604020202020204" charset="0"/>
              </a:rPr>
              <a:t>Lorem Ipsum dolor sit amet</a:t>
            </a:r>
            <a:endParaRPr lang="en-US" sz="1400" dirty="0">
              <a:solidFill>
                <a:srgbClr val="434343"/>
              </a:solidFill>
              <a:latin typeface="Open Sans" panose="020B0604020202020204" charset="0"/>
            </a:endParaRPr>
          </a:p>
          <a:p>
            <a:endParaRPr lang="en-US" sz="1400" dirty="0">
              <a:solidFill>
                <a:srgbClr val="434343"/>
              </a:solidFill>
              <a:latin typeface="Open Sans" panose="020B0604020202020204" charset="0"/>
            </a:endParaRPr>
          </a:p>
          <a:p>
            <a:endParaRPr lang="pt-BR" sz="1400" dirty="0">
              <a:solidFill>
                <a:srgbClr val="434343"/>
              </a:solidFill>
              <a:latin typeface="Open Sans" panose="020B0604020202020204" charset="0"/>
              <a:ea typeface="Open Sans" panose="020B0604020202020204" charset="0"/>
              <a:cs typeface="Open Sans" panose="020B0604020202020204" charset="0"/>
            </a:endParaRP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B8526-A7DF-44F1-A0A0-E2C9088E1528}" type="slidenum">
              <a:rPr lang="pt-BR" smtClean="0">
                <a:solidFill>
                  <a:srgbClr val="6ADBD9"/>
                </a:solidFill>
              </a:rPr>
              <a:pPr/>
              <a:t>49</a:t>
            </a:fld>
            <a:endParaRPr lang="pt-BR" dirty="0">
              <a:solidFill>
                <a:srgbClr val="6ADBD9"/>
              </a:solidFill>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6ADBD9"/>
              </a:solidFill>
            </a:endParaRPr>
          </a:p>
        </p:txBody>
      </p:sp>
      <p:pic>
        <p:nvPicPr>
          <p:cNvPr id="19" name="Picture 2" descr="Black and Gray Laptop Computer · Free Stock Photo">
            <a:extLst>
              <a:ext uri="{FF2B5EF4-FFF2-40B4-BE49-F238E27FC236}">
                <a16:creationId xmlns:a16="http://schemas.microsoft.com/office/drawing/2014/main" id="{C74111B0-BA48-4F5B-A90D-AB98EF8AB27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45" t="15406" r="58466" b="50934"/>
          <a:stretch/>
        </p:blipFill>
        <p:spPr bwMode="auto">
          <a:xfrm>
            <a:off x="2523972" y="1670085"/>
            <a:ext cx="3912148" cy="2308431"/>
          </a:xfrm>
          <a:prstGeom prst="rect">
            <a:avLst/>
          </a:prstGeom>
          <a:noFill/>
          <a:extLst>
            <a:ext uri="{909E8E84-426E-40DD-AFC4-6F175D3DCCD1}">
              <a14:hiddenFill xmlns:a14="http://schemas.microsoft.com/office/drawing/2010/main">
                <a:solidFill>
                  <a:srgbClr val="FFFFFF"/>
                </a:solidFill>
              </a14:hiddenFill>
            </a:ext>
          </a:extLst>
        </p:spPr>
      </p:pic>
      <p:sp>
        <p:nvSpPr>
          <p:cNvPr id="21" name="Retângulo 20">
            <a:extLst>
              <a:ext uri="{FF2B5EF4-FFF2-40B4-BE49-F238E27FC236}">
                <a16:creationId xmlns:a16="http://schemas.microsoft.com/office/drawing/2014/main" id="{F2C1EB61-6793-484F-9EF1-BB61D71FF366}"/>
              </a:ext>
            </a:extLst>
          </p:cNvPr>
          <p:cNvSpPr/>
          <p:nvPr/>
        </p:nvSpPr>
        <p:spPr>
          <a:xfrm>
            <a:off x="2725049" y="1842639"/>
            <a:ext cx="1898401" cy="646331"/>
          </a:xfrm>
          <a:prstGeom prst="rect">
            <a:avLst/>
          </a:prstGeom>
        </p:spPr>
        <p:txBody>
          <a:bodyPr wrap="square">
            <a:spAutoFit/>
          </a:bodyPr>
          <a:lstStyle/>
          <a:p>
            <a:r>
              <a:rPr lang="da-DK" dirty="0">
                <a:solidFill>
                  <a:schemeClr val="accent4"/>
                </a:solidFill>
              </a:rPr>
              <a:t>Modificar imagem a seu critério</a:t>
            </a:r>
            <a:endParaRPr lang="pt-BR" dirty="0">
              <a:solidFill>
                <a:schemeClr val="accent4"/>
              </a:solidFill>
            </a:endParaRPr>
          </a:p>
        </p:txBody>
      </p:sp>
      <p:sp>
        <p:nvSpPr>
          <p:cNvPr id="24" name="Retângulo 23">
            <a:extLst>
              <a:ext uri="{FF2B5EF4-FFF2-40B4-BE49-F238E27FC236}">
                <a16:creationId xmlns:a16="http://schemas.microsoft.com/office/drawing/2014/main" id="{7D1FA3D6-062D-4D00-95B2-2D3D3E9D8291}"/>
              </a:ext>
            </a:extLst>
          </p:cNvPr>
          <p:cNvSpPr/>
          <p:nvPr/>
        </p:nvSpPr>
        <p:spPr>
          <a:xfrm>
            <a:off x="209710" y="1901024"/>
            <a:ext cx="5728523" cy="1384995"/>
          </a:xfrm>
          <a:prstGeom prst="rect">
            <a:avLst/>
          </a:prstGeom>
        </p:spPr>
        <p:txBody>
          <a:bodyPr wrap="square">
            <a:spAutoFit/>
          </a:bodyPr>
          <a:lstStyle/>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b="1" dirty="0" err="1">
                <a:solidFill>
                  <a:srgbClr val="434343"/>
                </a:solidFill>
                <a:latin typeface="Open Sans" panose="020B0604020202020204" charset="0"/>
                <a:ea typeface="Open Sans" panose="020B0604020202020204" charset="0"/>
                <a:cs typeface="Open Sans" panose="020B0604020202020204" charset="0"/>
              </a:rPr>
              <a:t>Lorem</a:t>
            </a:r>
            <a:r>
              <a:rPr lang="pt-BR" sz="1200" b="1" dirty="0">
                <a:solidFill>
                  <a:srgbClr val="434343"/>
                </a:solidFill>
                <a:latin typeface="Open Sans" panose="020B0604020202020204" charset="0"/>
                <a:ea typeface="Open Sans" panose="020B0604020202020204" charset="0"/>
                <a:cs typeface="Open Sans" panose="020B0604020202020204" charset="0"/>
              </a:rPr>
              <a:t> Ipsum </a:t>
            </a:r>
            <a:r>
              <a:rPr lang="pt-BR" sz="1200" b="1" dirty="0" err="1">
                <a:solidFill>
                  <a:srgbClr val="434343"/>
                </a:solidFill>
                <a:latin typeface="Open Sans" panose="020B0604020202020204" charset="0"/>
                <a:ea typeface="Open Sans" panose="020B0604020202020204" charset="0"/>
                <a:cs typeface="Open Sans" panose="020B0604020202020204" charset="0"/>
              </a:rPr>
              <a:t>dolor</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sit</a:t>
            </a:r>
            <a:r>
              <a:rPr lang="pt-BR" sz="1200" b="1" dirty="0">
                <a:solidFill>
                  <a:srgbClr val="434343"/>
                </a:solidFill>
                <a:latin typeface="Open Sans" panose="020B0604020202020204" charset="0"/>
                <a:ea typeface="Open Sans" panose="020B0604020202020204" charset="0"/>
                <a:cs typeface="Open Sans" panose="020B0604020202020204" charset="0"/>
              </a:rPr>
              <a:t> </a:t>
            </a:r>
            <a:r>
              <a:rPr lang="pt-BR" sz="1200" b="1" dirty="0" err="1">
                <a:solidFill>
                  <a:srgbClr val="434343"/>
                </a:solidFill>
                <a:latin typeface="Open Sans" panose="020B0604020202020204" charset="0"/>
                <a:ea typeface="Open Sans" panose="020B0604020202020204" charset="0"/>
                <a:cs typeface="Open Sans" panose="020B0604020202020204" charset="0"/>
              </a:rPr>
              <a:t>amet</a:t>
            </a:r>
            <a:endParaRPr lang="pt-BR" sz="1200" b="1"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r>
              <a:rPr lang="pt-BR" sz="1200" dirty="0" err="1">
                <a:solidFill>
                  <a:srgbClr val="434343"/>
                </a:solidFill>
                <a:latin typeface="Open Sans" panose="020B0604020202020204" charset="0"/>
                <a:ea typeface="Open Sans" panose="020B0604020202020204" charset="0"/>
                <a:cs typeface="Open Sans" panose="020B0604020202020204" charset="0"/>
              </a:rPr>
              <a:t>Lorem</a:t>
            </a:r>
            <a:r>
              <a:rPr lang="pt-BR" sz="1200" dirty="0">
                <a:solidFill>
                  <a:srgbClr val="434343"/>
                </a:solidFill>
                <a:latin typeface="Open Sans" panose="020B0604020202020204" charset="0"/>
                <a:ea typeface="Open Sans" panose="020B0604020202020204" charset="0"/>
                <a:cs typeface="Open Sans" panose="020B0604020202020204" charset="0"/>
              </a:rPr>
              <a:t> Ipsum </a:t>
            </a:r>
            <a:r>
              <a:rPr lang="pt-BR" sz="1200" dirty="0" err="1">
                <a:solidFill>
                  <a:srgbClr val="434343"/>
                </a:solidFill>
                <a:latin typeface="Open Sans" panose="020B0604020202020204" charset="0"/>
                <a:ea typeface="Open Sans" panose="020B0604020202020204" charset="0"/>
                <a:cs typeface="Open Sans" panose="020B0604020202020204" charset="0"/>
              </a:rPr>
              <a:t>dolor</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sit</a:t>
            </a:r>
            <a:r>
              <a:rPr lang="pt-BR" sz="1200" dirty="0">
                <a:solidFill>
                  <a:srgbClr val="434343"/>
                </a:solidFill>
                <a:latin typeface="Open Sans" panose="020B0604020202020204" charset="0"/>
                <a:ea typeface="Open Sans" panose="020B0604020202020204" charset="0"/>
                <a:cs typeface="Open Sans" panose="020B0604020202020204" charset="0"/>
              </a:rPr>
              <a:t> </a:t>
            </a:r>
            <a:r>
              <a:rPr lang="pt-BR" sz="1200" dirty="0" err="1">
                <a:solidFill>
                  <a:srgbClr val="434343"/>
                </a:solidFill>
                <a:latin typeface="Open Sans" panose="020B0604020202020204" charset="0"/>
                <a:ea typeface="Open Sans" panose="020B0604020202020204" charset="0"/>
                <a:cs typeface="Open Sans" panose="020B0604020202020204" charset="0"/>
              </a:rPr>
              <a:t>amet</a:t>
            </a:r>
            <a:endParaRPr lang="pt-BR" sz="1200" dirty="0">
              <a:solidFill>
                <a:srgbClr val="434343"/>
              </a:solidFill>
              <a:latin typeface="Open Sans" panose="020B0604020202020204" charset="0"/>
              <a:ea typeface="Open Sans" panose="020B0604020202020204" charset="0"/>
              <a:cs typeface="Open Sans" panose="020B0604020202020204" charset="0"/>
            </a:endParaRPr>
          </a:p>
          <a:p>
            <a:endParaRPr lang="pt-BR" sz="1200" dirty="0">
              <a:solidFill>
                <a:srgbClr val="434343"/>
              </a:solidFill>
              <a:latin typeface="Open Sans" panose="020B0604020202020204" charset="0"/>
              <a:ea typeface="Open Sans" panose="020B0604020202020204" charset="0"/>
              <a:cs typeface="Open Sans" panose="020B0604020202020204" charset="0"/>
            </a:endParaRPr>
          </a:p>
        </p:txBody>
      </p:sp>
      <p:sp>
        <p:nvSpPr>
          <p:cNvPr id="20" name="Espaço Reservado para Data 5">
            <a:extLst>
              <a:ext uri="{FF2B5EF4-FFF2-40B4-BE49-F238E27FC236}">
                <a16:creationId xmlns:a16="http://schemas.microsoft.com/office/drawing/2014/main" id="{320A7A32-7CD1-45C6-8D68-4FC1B5B0B5B4}"/>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LABDATA FIA.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pic>
        <p:nvPicPr>
          <p:cNvPr id="22" name="Imagem 21"/>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279145" y="6393527"/>
            <a:ext cx="1705361" cy="327947"/>
          </a:xfrm>
          <a:prstGeom prst="rect">
            <a:avLst/>
          </a:prstGeom>
        </p:spPr>
      </p:pic>
      <p:sp>
        <p:nvSpPr>
          <p:cNvPr id="23" name="Title Placeholder 1">
            <a:extLst>
              <a:ext uri="{FF2B5EF4-FFF2-40B4-BE49-F238E27FC236}">
                <a16:creationId xmlns:a16="http://schemas.microsoft.com/office/drawing/2014/main" id="{12C20074-84C9-4F32-8BBD-219B192113FD}"/>
              </a:ext>
            </a:extLst>
          </p:cNvPr>
          <p:cNvSpPr txBox="1">
            <a:spLocks/>
          </p:cNvSpPr>
          <p:nvPr/>
        </p:nvSpPr>
        <p:spPr>
          <a:xfrm>
            <a:off x="477985" y="314551"/>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r>
              <a:rPr lang="en-US" dirty="0">
                <a:solidFill>
                  <a:srgbClr val="434343"/>
                </a:solidFill>
                <a:latin typeface="Open Sans" panose="020B0604020202020204" charset="0"/>
                <a:ea typeface="Open Sans" panose="020B0604020202020204" charset="0"/>
                <a:cs typeface="Open Sans" panose="020B0604020202020204" charset="0"/>
              </a:rPr>
              <a:t>    1. Lorem Ipsum</a:t>
            </a:r>
          </a:p>
          <a:p>
            <a:r>
              <a:rPr lang="en-US" sz="1100" dirty="0">
                <a:solidFill>
                  <a:srgbClr val="6ADBD9"/>
                </a:solidFill>
                <a:latin typeface="Open Sans" panose="020B0604020202020204" charset="0"/>
                <a:ea typeface="Open Sans" panose="020B0604020202020204" charset="0"/>
                <a:cs typeface="Open Sans" panose="020B0604020202020204" charset="0"/>
              </a:rPr>
              <a:t>            LOREM IPSUM | </a:t>
            </a:r>
            <a:r>
              <a:rPr lang="en-US" sz="1100" dirty="0">
                <a:solidFill>
                  <a:srgbClr val="434343"/>
                </a:solidFill>
                <a:latin typeface="Open Sans" panose="020B0604020202020204" charset="0"/>
                <a:ea typeface="Open Sans" panose="020B0604020202020204" charset="0"/>
                <a:cs typeface="Open Sans" panose="020B0604020202020204" charset="0"/>
              </a:rPr>
              <a:t>LOREM IPSUM</a:t>
            </a:r>
          </a:p>
        </p:txBody>
      </p:sp>
    </p:spTree>
    <p:extLst>
      <p:ext uri="{BB962C8B-B14F-4D97-AF65-F5344CB8AC3E}">
        <p14:creationId xmlns:p14="http://schemas.microsoft.com/office/powerpoint/2010/main" val="4271774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oogle Shape;62;p13">
            <a:extLst>
              <a:ext uri="{FF2B5EF4-FFF2-40B4-BE49-F238E27FC236}">
                <a16:creationId xmlns:a16="http://schemas.microsoft.com/office/drawing/2014/main" id="{8B9985CB-6CA9-436F-94A6-2475F49B55AD}"/>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6" name="Title Placeholder 1">
            <a:extLst>
              <a:ext uri="{FF2B5EF4-FFF2-40B4-BE49-F238E27FC236}">
                <a16:creationId xmlns:a16="http://schemas.microsoft.com/office/drawing/2014/main" id="{FE5B923B-7615-4D2B-8B10-CCD77CD5B3B9}"/>
              </a:ext>
            </a:extLst>
          </p:cNvPr>
          <p:cNvSpPr txBox="1">
            <a:spLocks/>
          </p:cNvSpPr>
          <p:nvPr/>
        </p:nvSpPr>
        <p:spPr>
          <a:xfrm>
            <a:off x="3647549" y="165506"/>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1. Objetivo do Trabalho</a:t>
            </a:r>
          </a:p>
        </p:txBody>
      </p:sp>
      <p:sp>
        <p:nvSpPr>
          <p:cNvPr id="3" name="Retângulo 2">
            <a:extLst>
              <a:ext uri="{FF2B5EF4-FFF2-40B4-BE49-F238E27FC236}">
                <a16:creationId xmlns:a16="http://schemas.microsoft.com/office/drawing/2014/main" id="{ED072FB0-079E-451B-A8DE-04ADFF128F4D}"/>
              </a:ext>
            </a:extLst>
          </p:cNvPr>
          <p:cNvSpPr/>
          <p:nvPr/>
        </p:nvSpPr>
        <p:spPr>
          <a:xfrm>
            <a:off x="3702969" y="1755011"/>
            <a:ext cx="7200000" cy="224676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O objetivo do trabalho é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predizer a inadimplência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no pagamento das faturas de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cartão de cartão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de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clientes PF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(Pessoa Física) de uma instituição financeira.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 predição será realizada utilizando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dados históricos transacionais</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modelos estatísticos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algoritmos de Inteligência Artificial</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que selecionarão as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características mais relevantes</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que explicam o evento de inadimplência dos clientes.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Desta forma, a empresa poderá traçar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estratégias de relacionamento</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desenvolver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réguas de cobrança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ações preventivas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para minimizar de forma proativa sua taxa de inadimplência no cartão de crédito.</a:t>
            </a:r>
          </a:p>
        </p:txBody>
      </p:sp>
      <p:sp>
        <p:nvSpPr>
          <p:cNvPr id="17" name="Retângulo 16">
            <a:extLst>
              <a:ext uri="{FF2B5EF4-FFF2-40B4-BE49-F238E27FC236}">
                <a16:creationId xmlns:a16="http://schemas.microsoft.com/office/drawing/2014/main" id="{E7608045-A8D1-44D8-9177-8B5DDC17C401}"/>
              </a:ext>
            </a:extLst>
          </p:cNvPr>
          <p:cNvSpPr/>
          <p:nvPr/>
        </p:nvSpPr>
        <p:spPr>
          <a:xfrm>
            <a:off x="1438864" y="831681"/>
            <a:ext cx="1898401" cy="92333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FFC000"/>
                </a:solidFill>
                <a:effectLst/>
                <a:uLnTx/>
                <a:uFillTx/>
                <a:latin typeface="Open Sans" panose="020B0604020202020204"/>
                <a:ea typeface="+mn-ea"/>
                <a:cs typeface="+mn-cs"/>
              </a:rPr>
              <a:t>Modificar imagem a seu critério</a:t>
            </a:r>
            <a:endParaRPr kumimoji="0" lang="pt-BR" sz="1800" b="0" i="0" u="none" strike="noStrike" kern="1200" cap="none" spc="0" normalizeH="0" baseline="0" noProof="0" dirty="0">
              <a:ln>
                <a:noFill/>
              </a:ln>
              <a:solidFill>
                <a:srgbClr val="FFC000"/>
              </a:solidFill>
              <a:effectLst/>
              <a:uLnTx/>
              <a:uFillTx/>
              <a:latin typeface="Open Sans" panose="020B0604020202020204"/>
              <a:ea typeface="+mn-ea"/>
              <a:cs typeface="+mn-cs"/>
            </a:endParaRPr>
          </a:p>
        </p:txBody>
      </p:sp>
      <p:pic>
        <p:nvPicPr>
          <p:cNvPr id="15" name="Imagem 14"/>
          <p:cNvPicPr>
            <a:picLocks noChangeAspect="1"/>
          </p:cNvPicPr>
          <p:nvPr/>
        </p:nvPicPr>
        <p:blipFill rotWithShape="1">
          <a:blip r:embed="rId3"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pic>
        <p:nvPicPr>
          <p:cNvPr id="1030" name="Picture 6" descr="Person Holding Black Camera Lens">
            <a:extLst>
              <a:ext uri="{FF2B5EF4-FFF2-40B4-BE49-F238E27FC236}">
                <a16:creationId xmlns:a16="http://schemas.microsoft.com/office/drawing/2014/main" id="{BE07A035-5C75-4793-B8E3-23775B1109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43" t="-459" r="14703" b="459"/>
          <a:stretch/>
        </p:blipFill>
        <p:spPr bwMode="auto">
          <a:xfrm>
            <a:off x="-1" y="-22615"/>
            <a:ext cx="3337265" cy="6880615"/>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03D789EA-2772-4DAD-81BE-F58177A28101}"/>
              </a:ext>
            </a:extLst>
          </p:cNvPr>
          <p:cNvSpPr/>
          <p:nvPr/>
        </p:nvSpPr>
        <p:spPr>
          <a:xfrm>
            <a:off x="8867972" y="4590727"/>
            <a:ext cx="1857718" cy="912113"/>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solidFill>
                  <a:prstClr val="white"/>
                </a:solidFill>
                <a:latin typeface="Calibri" panose="020F0502020204030204"/>
              </a:rPr>
              <a:t>ARQUIVO REFERÊNCIA</a:t>
            </a: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148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Agrupar 32">
            <a:extLst>
              <a:ext uri="{FF2B5EF4-FFF2-40B4-BE49-F238E27FC236}">
                <a16:creationId xmlns:a16="http://schemas.microsoft.com/office/drawing/2014/main" id="{EB326335-5227-427C-BA40-635970456B4C}"/>
              </a:ext>
            </a:extLst>
          </p:cNvPr>
          <p:cNvGrpSpPr/>
          <p:nvPr/>
        </p:nvGrpSpPr>
        <p:grpSpPr>
          <a:xfrm>
            <a:off x="3949180" y="1985885"/>
            <a:ext cx="8242821" cy="2633610"/>
            <a:chOff x="8497038" y="326338"/>
            <a:chExt cx="2827606" cy="2224038"/>
          </a:xfrm>
        </p:grpSpPr>
        <p:sp>
          <p:nvSpPr>
            <p:cNvPr id="40" name="Retângulo 39">
              <a:extLst>
                <a:ext uri="{FF2B5EF4-FFF2-40B4-BE49-F238E27FC236}">
                  <a16:creationId xmlns:a16="http://schemas.microsoft.com/office/drawing/2014/main" id="{1730CC36-686C-4C7F-8A4B-09B5B2A92A5D}"/>
                </a:ext>
              </a:extLst>
            </p:cNvPr>
            <p:cNvSpPr/>
            <p:nvPr/>
          </p:nvSpPr>
          <p:spPr>
            <a:xfrm>
              <a:off x="8497038" y="326338"/>
              <a:ext cx="2827606" cy="2224038"/>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 name="Google Shape;62;p13">
              <a:extLst>
                <a:ext uri="{FF2B5EF4-FFF2-40B4-BE49-F238E27FC236}">
                  <a16:creationId xmlns:a16="http://schemas.microsoft.com/office/drawing/2014/main" id="{93728973-5C09-41ED-BB8B-CB7A4C1BB138}"/>
                </a:ext>
              </a:extLst>
            </p:cNvPr>
            <p:cNvPicPr preferRelativeResize="0"/>
            <p:nvPr/>
          </p:nvPicPr>
          <p:blipFill>
            <a:blip r:embed="rId2">
              <a:alphaModFix/>
            </a:blip>
            <a:stretch>
              <a:fillRect/>
            </a:stretch>
          </p:blipFill>
          <p:spPr>
            <a:xfrm flipH="1">
              <a:off x="10496529" y="820143"/>
              <a:ext cx="826875" cy="1730233"/>
            </a:xfrm>
            <a:prstGeom prst="rect">
              <a:avLst/>
            </a:prstGeom>
            <a:noFill/>
            <a:ln>
              <a:noFill/>
            </a:ln>
          </p:spPr>
        </p:pic>
      </p:grpSp>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solidFill>
                  <a:srgbClr val="434343"/>
                </a:solidFill>
                <a:latin typeface="Open Sans" panose="020B0604020202020204" charset="0"/>
                <a:ea typeface="Open Sans" panose="020B0604020202020204" charset="0"/>
                <a:cs typeface="Open Sans" panose="020B0604020202020204" charset="0"/>
              </a:rPr>
              <a:t>Contextualize a </a:t>
            </a:r>
            <a:r>
              <a:rPr lang="en-US" dirty="0" err="1">
                <a:solidFill>
                  <a:srgbClr val="434343"/>
                </a:solidFill>
                <a:latin typeface="Open Sans" panose="020B0604020202020204" charset="0"/>
                <a:ea typeface="Open Sans" panose="020B0604020202020204" charset="0"/>
                <a:cs typeface="Open Sans" panose="020B0604020202020204" charset="0"/>
              </a:rPr>
              <a:t>importância</a:t>
            </a:r>
            <a:r>
              <a:rPr lang="en-US" dirty="0">
                <a:solidFill>
                  <a:srgbClr val="434343"/>
                </a:solidFill>
                <a:latin typeface="Open Sans" panose="020B0604020202020204" charset="0"/>
                <a:ea typeface="Open Sans" panose="020B0604020202020204" charset="0"/>
                <a:cs typeface="Open Sans" panose="020B0604020202020204" charset="0"/>
              </a:rPr>
              <a:t> do </a:t>
            </a:r>
            <a:r>
              <a:rPr lang="en-US" dirty="0" err="1">
                <a:solidFill>
                  <a:srgbClr val="434343"/>
                </a:solidFill>
                <a:latin typeface="Open Sans" panose="020B0604020202020204" charset="0"/>
                <a:ea typeface="Open Sans" panose="020B0604020202020204" charset="0"/>
                <a:cs typeface="Open Sans" panose="020B0604020202020204" charset="0"/>
              </a:rPr>
              <a:t>projeto</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1. COMUNICAÇÃO EFETIVA |  </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ABERTURA DA APRESENTAÇÃO</a:t>
            </a:r>
          </a:p>
        </p:txBody>
      </p:sp>
      <p:sp>
        <p:nvSpPr>
          <p:cNvPr id="18" name="Retângulo 17">
            <a:extLst>
              <a:ext uri="{FF2B5EF4-FFF2-40B4-BE49-F238E27FC236}">
                <a16:creationId xmlns:a16="http://schemas.microsoft.com/office/drawing/2014/main" id="{B61614D9-E4BA-4F3D-AB39-E2BBC9962A3C}"/>
              </a:ext>
            </a:extLst>
          </p:cNvPr>
          <p:cNvSpPr/>
          <p:nvPr/>
        </p:nvSpPr>
        <p:spPr>
          <a:xfrm>
            <a:off x="4180053" y="2417607"/>
            <a:ext cx="7025587"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pt-BR" sz="1400" dirty="0">
                <a:solidFill>
                  <a:srgbClr val="434343"/>
                </a:solidFill>
                <a:latin typeface="Open Sans" panose="020B0604020202020204" charset="0"/>
              </a:rPr>
              <a:t>Defina, de forma precisa, POR QUAL MOTIVO O PROJETO é importante, </a:t>
            </a:r>
            <a:r>
              <a:rPr lang="pt-BR" sz="1400" dirty="0">
                <a:solidFill>
                  <a:srgbClr val="434343"/>
                </a:solidFill>
                <a:latin typeface="Open Sans" panose="020B0604020202020204" charset="0"/>
                <a:ea typeface="Open Sans" panose="020B0604020202020204" charset="0"/>
                <a:cs typeface="Open Sans" panose="020B0604020202020204" charset="0"/>
              </a:rPr>
              <a:t>no contexto de negócio da empresa.</a:t>
            </a:r>
            <a:endParaRPr lang="pt-BR" sz="1400" dirty="0">
              <a:solidFill>
                <a:srgbClr val="434343"/>
              </a:solidFill>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400" dirty="0">
              <a:solidFill>
                <a:srgbClr val="434343"/>
              </a:solidFill>
              <a:latin typeface="Open Sans" panose="020B060402020202020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400" b="1" dirty="0">
                <a:solidFill>
                  <a:srgbClr val="434343"/>
                </a:solidFill>
                <a:latin typeface="Open Sans" panose="020B0604020202020204" charset="0"/>
              </a:rPr>
              <a:t>Se sua audiência não entender os benefícios ela vai ficar pensando em “pra que serve?” e não vai prestar atenção no que você vai falar adiante.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2" name="Espaço Reservado para Número de Slide 4">
            <a:extLst>
              <a:ext uri="{FF2B5EF4-FFF2-40B4-BE49-F238E27FC236}">
                <a16:creationId xmlns:a16="http://schemas.microsoft.com/office/drawing/2014/main" id="{2275FB9F-DB42-4956-B634-C0351F239AAF}"/>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23" name="Pentágono 22">
            <a:extLst>
              <a:ext uri="{FF2B5EF4-FFF2-40B4-BE49-F238E27FC236}">
                <a16:creationId xmlns:a16="http://schemas.microsoft.com/office/drawing/2014/main" id="{70E57C2E-9D52-4779-9588-2348331CF689}"/>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24" name="Retângulo 23">
            <a:extLst>
              <a:ext uri="{FF2B5EF4-FFF2-40B4-BE49-F238E27FC236}">
                <a16:creationId xmlns:a16="http://schemas.microsoft.com/office/drawing/2014/main" id="{EF178668-9998-44C8-8B8A-C2431CDF0E38}"/>
              </a:ext>
            </a:extLst>
          </p:cNvPr>
          <p:cNvSpPr/>
          <p:nvPr/>
        </p:nvSpPr>
        <p:spPr>
          <a:xfrm>
            <a:off x="247954" y="1258710"/>
            <a:ext cx="10573482" cy="307777"/>
          </a:xfrm>
          <a:prstGeom prst="rect">
            <a:avLst/>
          </a:prstGeom>
        </p:spPr>
        <p:txBody>
          <a:bodyPr wrap="square">
            <a:spAutoFit/>
          </a:bodyPr>
          <a:lstStyle/>
          <a:p>
            <a:pPr>
              <a:defRPr/>
            </a:pPr>
            <a:r>
              <a:rPr lang="pt-BR" sz="1400" dirty="0">
                <a:solidFill>
                  <a:srgbClr val="434343"/>
                </a:solidFill>
                <a:latin typeface="Open Sans" panose="020B0604020202020204" charset="0"/>
                <a:ea typeface="Open Sans" panose="020B0604020202020204" charset="0"/>
                <a:cs typeface="Open Sans" panose="020B0604020202020204" charset="0"/>
              </a:rPr>
              <a:t>Depois, mostrar os BENEFÍCIOS do seu projeto para empresa.</a:t>
            </a:r>
          </a:p>
        </p:txBody>
      </p:sp>
      <p:sp>
        <p:nvSpPr>
          <p:cNvPr id="4" name="Rectangle 5">
            <a:extLst>
              <a:ext uri="{FF2B5EF4-FFF2-40B4-BE49-F238E27FC236}">
                <a16:creationId xmlns:a16="http://schemas.microsoft.com/office/drawing/2014/main" id="{15334387-3BE9-43F0-B9BB-9B1E37D2AFAD}"/>
              </a:ext>
            </a:extLst>
          </p:cNvPr>
          <p:cNvSpPr>
            <a:spLocks noChangeArrowheads="1"/>
          </p:cNvSpPr>
          <p:nvPr/>
        </p:nvSpPr>
        <p:spPr bwMode="auto">
          <a:xfrm>
            <a:off x="4284490" y="4956547"/>
            <a:ext cx="5033520" cy="1103518"/>
          </a:xfrm>
          <a:prstGeom prst="rect">
            <a:avLst/>
          </a:prstGeom>
          <a:noFill/>
          <a:ln>
            <a:noFill/>
          </a:ln>
          <a:effectLst/>
        </p:spPr>
        <p:txBody>
          <a:bodyPr vert="horz" wrap="square" lIns="0" tIns="-17457" rIns="0" bIns="-17457" numCol="1" anchor="ctr" anchorCtr="0" compatLnSpc="1">
            <a:prstTxWarp prst="textNoShape">
              <a:avLst/>
            </a:prstTxWarp>
            <a:spAutoFit/>
          </a:bodyPr>
          <a:lstStyle/>
          <a:p>
            <a:pPr eaLnBrk="0" fontAlgn="base" hangingPunct="0">
              <a:spcBef>
                <a:spcPct val="0"/>
              </a:spcBef>
              <a:spcAft>
                <a:spcPct val="0"/>
              </a:spcAft>
            </a:pPr>
            <a:r>
              <a:rPr lang="pt-PT" altLang="pt-BR" sz="1400" dirty="0">
                <a:solidFill>
                  <a:srgbClr val="434343"/>
                </a:solidFill>
                <a:latin typeface="Open Sans" panose="020B0604020202020204" charset="0"/>
              </a:rPr>
              <a:t>Deve responder perguntas do tipo: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Por que o projeto foi socilitado?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Quais desafios estão sendo enfretados pela empresa?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Por que é importante resolver este problema?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O que a empresa ganha com projeto?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pt-PT" altLang="pt-BR" sz="1200" dirty="0">
                <a:solidFill>
                  <a:srgbClr val="434343"/>
                </a:solidFill>
                <a:latin typeface="Open Sans" panose="020B0604020202020204" charset="0"/>
              </a:rPr>
              <a:t>Quais serão as áreas beneficiadas?</a:t>
            </a:r>
          </a:p>
        </p:txBody>
      </p:sp>
      <p:pic>
        <p:nvPicPr>
          <p:cNvPr id="2050" name="Picture 2" descr="man standing in front of people sitting beside table with laptop computers">
            <a:extLst>
              <a:ext uri="{FF2B5EF4-FFF2-40B4-BE49-F238E27FC236}">
                <a16:creationId xmlns:a16="http://schemas.microsoft.com/office/drawing/2014/main" id="{D546FCDE-57DA-44E4-B96A-18BF70EF9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 y="1985884"/>
            <a:ext cx="3948442" cy="2633611"/>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m 13">
            <a:extLst>
              <a:ext uri="{FF2B5EF4-FFF2-40B4-BE49-F238E27FC236}">
                <a16:creationId xmlns:a16="http://schemas.microsoft.com/office/drawing/2014/main" id="{CEF70E99-7291-4603-A662-B53C7EB2C3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129028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62;p13">
            <a:extLst>
              <a:ext uri="{FF2B5EF4-FFF2-40B4-BE49-F238E27FC236}">
                <a16:creationId xmlns:a16="http://schemas.microsoft.com/office/drawing/2014/main" id="{133F4F58-8FC1-4B43-86A6-8070512378E0}"/>
              </a:ext>
            </a:extLst>
          </p:cNvPr>
          <p:cNvPicPr preferRelativeResize="0"/>
          <p:nvPr/>
        </p:nvPicPr>
        <p:blipFill>
          <a:blip r:embed="rId2">
            <a:alphaModFix/>
          </a:blip>
          <a:stretch>
            <a:fillRect/>
          </a:stretch>
        </p:blipFill>
        <p:spPr>
          <a:xfrm flipH="1">
            <a:off x="9259381" y="4383155"/>
            <a:ext cx="2932619" cy="2474845"/>
          </a:xfrm>
          <a:prstGeom prst="rect">
            <a:avLst/>
          </a:prstGeom>
          <a:noFill/>
          <a:ln>
            <a:noFill/>
          </a:ln>
        </p:spPr>
      </p:pic>
      <p:pic>
        <p:nvPicPr>
          <p:cNvPr id="11266" name="Picture 2" descr="laptop computer work typing man conversation design editing">
            <a:extLst>
              <a:ext uri="{FF2B5EF4-FFF2-40B4-BE49-F238E27FC236}">
                <a16:creationId xmlns:a16="http://schemas.microsoft.com/office/drawing/2014/main" id="{7329F56A-C9D1-4D09-9966-22A7311CE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4" r="48143"/>
          <a:stretch/>
        </p:blipFill>
        <p:spPr bwMode="auto">
          <a:xfrm>
            <a:off x="-44107" y="0"/>
            <a:ext cx="3231909" cy="6887817"/>
          </a:xfrm>
          <a:prstGeom prst="rect">
            <a:avLst/>
          </a:prstGeom>
          <a:noFill/>
          <a:extLst>
            <a:ext uri="{909E8E84-426E-40DD-AFC4-6F175D3DCCD1}">
              <a14:hiddenFill xmlns:a14="http://schemas.microsoft.com/office/drawing/2010/main">
                <a:solidFill>
                  <a:srgbClr val="FFFFFF"/>
                </a:solidFill>
              </a14:hiddenFill>
            </a:ext>
          </a:extLst>
        </p:spPr>
      </p:pic>
      <p:sp>
        <p:nvSpPr>
          <p:cNvPr id="22" name="Espaço Reservado para Número de Slide 4">
            <a:extLst>
              <a:ext uri="{FF2B5EF4-FFF2-40B4-BE49-F238E27FC236}">
                <a16:creationId xmlns:a16="http://schemas.microsoft.com/office/drawing/2014/main" id="{324E0CE1-943E-4588-9409-DC85D4F20EE4}"/>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Open Sans"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23" name="Pentágono 22">
            <a:extLst>
              <a:ext uri="{FF2B5EF4-FFF2-40B4-BE49-F238E27FC236}">
                <a16:creationId xmlns:a16="http://schemas.microsoft.com/office/drawing/2014/main" id="{4AD239BA-824E-43B9-8187-7854EE9708F6}"/>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6ADBD9"/>
              </a:solidFill>
              <a:effectLst/>
              <a:uLnTx/>
              <a:uFillTx/>
              <a:latin typeface="Open Sans" panose="020B0604020202020204"/>
              <a:ea typeface="+mn-ea"/>
              <a:cs typeface="+mn-cs"/>
            </a:endParaRPr>
          </a:p>
        </p:txBody>
      </p:sp>
      <p:sp>
        <p:nvSpPr>
          <p:cNvPr id="12" name="Title Placeholder 1">
            <a:extLst>
              <a:ext uri="{FF2B5EF4-FFF2-40B4-BE49-F238E27FC236}">
                <a16:creationId xmlns:a16="http://schemas.microsoft.com/office/drawing/2014/main" id="{17BD6BCE-F462-485D-9D0B-776FE951363B}"/>
              </a:ext>
            </a:extLst>
          </p:cNvPr>
          <p:cNvSpPr txBox="1">
            <a:spLocks/>
          </p:cNvSpPr>
          <p:nvPr/>
        </p:nvSpPr>
        <p:spPr>
          <a:xfrm>
            <a:off x="3646800" y="165600"/>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2.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Contextualização</a:t>
            </a:r>
            <a:r>
              <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do </a:t>
            </a:r>
            <a:r>
              <a:rPr kumimoji="0" lang="en-US" sz="2400" b="0" i="0" u="none" strike="noStrike" kern="1200" cap="none" spc="0" normalizeH="0" baseline="0" noProof="0" dirty="0" err="1">
                <a:ln>
                  <a:noFill/>
                </a:ln>
                <a:solidFill>
                  <a:srgbClr val="434343"/>
                </a:solidFill>
                <a:effectLst/>
                <a:uLnTx/>
                <a:uFillTx/>
                <a:latin typeface="Open Sans" panose="020B0604020202020204" charset="0"/>
                <a:ea typeface="Open Sans" panose="020B0604020202020204" charset="0"/>
                <a:cs typeface="Open Sans" panose="020B0604020202020204" charset="0"/>
              </a:rPr>
              <a:t>Problema</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16" name="Retângulo 15">
            <a:extLst>
              <a:ext uri="{FF2B5EF4-FFF2-40B4-BE49-F238E27FC236}">
                <a16:creationId xmlns:a16="http://schemas.microsoft.com/office/drawing/2014/main" id="{4928103C-AFF7-4D07-8D73-5DFDC5F7CAE9}"/>
              </a:ext>
            </a:extLst>
          </p:cNvPr>
          <p:cNvSpPr/>
          <p:nvPr/>
        </p:nvSpPr>
        <p:spPr>
          <a:xfrm>
            <a:off x="3646800" y="1452000"/>
            <a:ext cx="7200000" cy="375487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 instituição financeira acompanha periodicamente o indicador de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inadimplência</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dos produtos financeiros e tem verificado o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aumento expressivo</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desta taxa para o produto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cartão de crédito</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no último ano.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Por mais que não pagamento gere um valor de “empréstimo” que possa gerar receita futura (devido a taxa de juros) para a instituição, parte do dinheiro pode não ser recuperada. Portanto, traçar estratégias de relacionamento, crédito e cobrança são necessários para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controlar a taxa de inadimplência</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Assim, a área de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Cartões</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solicitou a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construção de um modelo preditivo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para o produto cartão de crédito, com o objetivo de </a:t>
            </a: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identificar o perfil dos clientes PF inadimplentes </a:t>
            </a:r>
            <a:r>
              <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pelos próximos 60 dias após o vencimento da fatura.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Como a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quantidade</a:t>
            </a:r>
            <a:r>
              <a:rPr kumimoji="0" lang="en-US" sz="1400" b="1" i="0" u="none" strike="noStrike" kern="1200" cap="none" spc="0" normalizeH="0" baseline="0" noProof="0" dirty="0">
                <a:ln>
                  <a:noFill/>
                </a:ln>
                <a:solidFill>
                  <a:srgbClr val="434343"/>
                </a:solidFill>
                <a:effectLst/>
                <a:uLnTx/>
                <a:uFillTx/>
                <a:latin typeface="Open Sans" panose="020B0604020202020204" charset="0"/>
                <a:ea typeface="+mn-ea"/>
                <a:cs typeface="+mn-cs"/>
              </a:rPr>
              <a:t> de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clientes</a:t>
            </a:r>
            <a:r>
              <a:rPr kumimoji="0" lang="en-US" sz="1400" b="1" i="0" u="none" strike="noStrike" kern="1200" cap="none" spc="0" normalizeH="0" baseline="0" noProof="0" dirty="0">
                <a:ln>
                  <a:noFill/>
                </a:ln>
                <a:solidFill>
                  <a:srgbClr val="434343"/>
                </a:solidFill>
                <a:effectLst/>
                <a:uLnTx/>
                <a:uFillTx/>
                <a:latin typeface="Open Sans" panose="020B0604020202020204" charset="0"/>
                <a:ea typeface="+mn-ea"/>
                <a:cs typeface="+mn-cs"/>
              </a:rPr>
              <a:t> é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grande</a:t>
            </a:r>
            <a:r>
              <a:rPr kumimoji="0" lang="en-US" sz="1400" b="1" i="0" u="none" strike="noStrike" kern="1200" cap="none" spc="0" normalizeH="0" baseline="0" noProof="0" dirty="0">
                <a:ln>
                  <a:noFill/>
                </a:ln>
                <a:solidFill>
                  <a:srgbClr val="434343"/>
                </a:solidFill>
                <a:effectLst/>
                <a:uLnTx/>
                <a:uFillTx/>
                <a:latin typeface="Open Sans" panose="020B0604020202020204" charset="0"/>
                <a:ea typeface="+mn-ea"/>
                <a:cs typeface="+mn-cs"/>
              </a:rPr>
              <a:t> </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e o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custo</a:t>
            </a:r>
            <a:r>
              <a:rPr kumimoji="0" lang="en-US" sz="1400" b="1" i="0" u="none" strike="noStrike" kern="1200" cap="none" spc="0" normalizeH="0" baseline="0" noProof="0" dirty="0">
                <a:ln>
                  <a:noFill/>
                </a:ln>
                <a:solidFill>
                  <a:srgbClr val="434343"/>
                </a:solidFill>
                <a:effectLst/>
                <a:uLnTx/>
                <a:uFillTx/>
                <a:latin typeface="Open Sans" panose="020B0604020202020204" charset="0"/>
                <a:ea typeface="+mn-ea"/>
                <a:cs typeface="+mn-cs"/>
              </a:rPr>
              <a:t> de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comunicação</a:t>
            </a:r>
            <a:r>
              <a:rPr kumimoji="0" lang="en-US" sz="1400" b="1" i="0" u="none" strike="noStrike" kern="1200" cap="none" spc="0" normalizeH="0" baseline="0" noProof="0" dirty="0">
                <a:ln>
                  <a:noFill/>
                </a:ln>
                <a:solidFill>
                  <a:srgbClr val="434343"/>
                </a:solidFill>
                <a:effectLst/>
                <a:uLnTx/>
                <a:uFillTx/>
                <a:latin typeface="Open Sans" panose="020B0604020202020204" charset="0"/>
                <a:ea typeface="+mn-ea"/>
                <a:cs typeface="+mn-cs"/>
              </a:rPr>
              <a:t> é </a:t>
            </a:r>
            <a:r>
              <a:rPr kumimoji="0" lang="en-US" sz="1400" b="1" i="0" u="none" strike="noStrike" kern="1200" cap="none" spc="0" normalizeH="0" baseline="0" noProof="0" dirty="0" err="1">
                <a:ln>
                  <a:noFill/>
                </a:ln>
                <a:solidFill>
                  <a:srgbClr val="434343"/>
                </a:solidFill>
                <a:effectLst/>
                <a:uLnTx/>
                <a:uFillTx/>
                <a:latin typeface="Open Sans" panose="020B0604020202020204" charset="0"/>
                <a:ea typeface="+mn-ea"/>
                <a:cs typeface="+mn-cs"/>
              </a:rPr>
              <a:t>limitado</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o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modelo</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auxiliará</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instituição</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financeira</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trabalhar</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de forma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otimizada</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com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seus</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 </a:t>
            </a:r>
            <a:r>
              <a:rPr kumimoji="0" lang="en-US" sz="1400" b="0" i="0" u="none" strike="noStrike" kern="1200" cap="none" spc="0" normalizeH="0" baseline="0" noProof="0" dirty="0" err="1">
                <a:ln>
                  <a:noFill/>
                </a:ln>
                <a:solidFill>
                  <a:srgbClr val="434343"/>
                </a:solidFill>
                <a:effectLst/>
                <a:uLnTx/>
                <a:uFillTx/>
                <a:latin typeface="Open Sans" panose="020B0604020202020204" charset="0"/>
                <a:ea typeface="+mn-ea"/>
                <a:cs typeface="+mn-cs"/>
              </a:rPr>
              <a:t>clientes</a:t>
            </a:r>
            <a:r>
              <a:rPr kumimoji="0" lang="en-US" sz="1400" b="0" i="0" u="none" strike="noStrike" kern="1200" cap="none" spc="0" normalizeH="0" baseline="0" noProof="0" dirty="0">
                <a:ln>
                  <a:noFill/>
                </a:ln>
                <a:solidFill>
                  <a:srgbClr val="434343"/>
                </a:solidFill>
                <a:effectLst/>
                <a:uLnTx/>
                <a:uFillTx/>
                <a:latin typeface="Open Sans" panose="020B0604020202020204" charset="0"/>
                <a:ea typeface="+mn-ea"/>
                <a:cs typeface="+mn-cs"/>
              </a:rPr>
              <a:t>.</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13" name="Imagem 12">
            <a:extLst>
              <a:ext uri="{FF2B5EF4-FFF2-40B4-BE49-F238E27FC236}">
                <a16:creationId xmlns:a16="http://schemas.microsoft.com/office/drawing/2014/main" id="{9FD0D171-BCB4-4D57-97FC-2B4C1F5BDC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80" t="41980" r="8724" b="41925"/>
          <a:stretch/>
        </p:blipFill>
        <p:spPr>
          <a:xfrm>
            <a:off x="6544277" y="6347292"/>
            <a:ext cx="1705361" cy="327947"/>
          </a:xfrm>
          <a:prstGeom prst="rect">
            <a:avLst/>
          </a:prstGeom>
        </p:spPr>
      </p:pic>
      <p:sp>
        <p:nvSpPr>
          <p:cNvPr id="9" name="Retângulo 8">
            <a:extLst>
              <a:ext uri="{FF2B5EF4-FFF2-40B4-BE49-F238E27FC236}">
                <a16:creationId xmlns:a16="http://schemas.microsoft.com/office/drawing/2014/main" id="{354D25CF-976A-49F4-8A11-53C7F9403A9F}"/>
              </a:ext>
            </a:extLst>
          </p:cNvPr>
          <p:cNvSpPr/>
          <p:nvPr/>
        </p:nvSpPr>
        <p:spPr>
          <a:xfrm>
            <a:off x="8989082" y="5120323"/>
            <a:ext cx="1857718" cy="912113"/>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solidFill>
                  <a:prstClr val="white"/>
                </a:solidFill>
                <a:latin typeface="Calibri" panose="020F0502020204030204"/>
              </a:rPr>
              <a:t>ARQUIVO REFERÊNCIA</a:t>
            </a: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solidFill>
                  <a:srgbClr val="434343"/>
                </a:solidFill>
                <a:latin typeface="Open Sans" panose="020B0604020202020204" charset="0"/>
                <a:ea typeface="Open Sans" panose="020B0604020202020204" charset="0"/>
                <a:cs typeface="Open Sans" panose="020B0604020202020204" charset="0"/>
              </a:rPr>
              <a:t>Design da </a:t>
            </a:r>
            <a:r>
              <a:rPr lang="en-US" dirty="0" err="1">
                <a:solidFill>
                  <a:srgbClr val="434343"/>
                </a:solidFill>
                <a:latin typeface="Open Sans" panose="020B0604020202020204" charset="0"/>
                <a:ea typeface="Open Sans" panose="020B0604020202020204" charset="0"/>
                <a:cs typeface="Open Sans" panose="020B0604020202020204" charset="0"/>
              </a:rPr>
              <a:t>Informação</a:t>
            </a:r>
            <a:endParaRPr kumimoji="0" lang="en-US" sz="2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 </a:t>
            </a:r>
            <a:r>
              <a:rPr lang="en-US" sz="1100" dirty="0">
                <a:solidFill>
                  <a:srgbClr val="6ADBD9"/>
                </a:solidFill>
                <a:latin typeface="Open Sans" panose="020B0604020202020204" charset="0"/>
                <a:ea typeface="Open Sans" panose="020B0604020202020204" charset="0"/>
                <a:cs typeface="Open Sans" panose="020B0604020202020204" charset="0"/>
              </a:rPr>
              <a:t>COMUNICAÇÃO VISUAL </a:t>
            </a:r>
            <a:r>
              <a:rPr kumimoji="0" lang="en-US" sz="11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 </a:t>
            </a:r>
            <a:r>
              <a:rPr lang="en-US" sz="1100" dirty="0">
                <a:solidFill>
                  <a:srgbClr val="434343"/>
                </a:solidFill>
                <a:latin typeface="Open Sans" panose="020B0604020202020204" charset="0"/>
                <a:ea typeface="Open Sans" panose="020B0604020202020204" charset="0"/>
                <a:cs typeface="Open Sans" panose="020B0604020202020204" charset="0"/>
              </a:rPr>
              <a:t>TABELAS E</a:t>
            </a:r>
            <a:r>
              <a:rPr kumimoji="0" lang="en-US" sz="11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 IMAGENS</a:t>
            </a:r>
          </a:p>
        </p:txBody>
      </p:sp>
      <p:pic>
        <p:nvPicPr>
          <p:cNvPr id="26" name="Imagem 25">
            <a:extLst>
              <a:ext uri="{FF2B5EF4-FFF2-40B4-BE49-F238E27FC236}">
                <a16:creationId xmlns:a16="http://schemas.microsoft.com/office/drawing/2014/main" id="{956D378B-51C8-40E8-865A-E1CEFC79F07F}"/>
              </a:ext>
            </a:extLst>
          </p:cNvPr>
          <p:cNvPicPr>
            <a:picLocks noChangeAspect="1"/>
          </p:cNvPicPr>
          <p:nvPr/>
        </p:nvPicPr>
        <p:blipFill rotWithShape="1">
          <a:blip r:embed="rId2"/>
          <a:srcRect l="7457" t="20485" r="70666" b="70204"/>
          <a:stretch/>
        </p:blipFill>
        <p:spPr>
          <a:xfrm>
            <a:off x="10606907" y="6397119"/>
            <a:ext cx="1197466" cy="283584"/>
          </a:xfrm>
          <a:prstGeom prst="rect">
            <a:avLst/>
          </a:prstGeom>
        </p:spPr>
      </p:pic>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529390" y="379620"/>
            <a:ext cx="274983"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15" name="Retângulo 14">
            <a:extLst>
              <a:ext uri="{FF2B5EF4-FFF2-40B4-BE49-F238E27FC236}">
                <a16:creationId xmlns:a16="http://schemas.microsoft.com/office/drawing/2014/main" id="{166E6487-3A4F-4717-B203-DDF509DA3B3A}"/>
              </a:ext>
            </a:extLst>
          </p:cNvPr>
          <p:cNvSpPr/>
          <p:nvPr/>
        </p:nvSpPr>
        <p:spPr>
          <a:xfrm>
            <a:off x="0" y="1421382"/>
            <a:ext cx="11166764" cy="1481935"/>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tângulo 2">
            <a:extLst>
              <a:ext uri="{FF2B5EF4-FFF2-40B4-BE49-F238E27FC236}">
                <a16:creationId xmlns:a16="http://schemas.microsoft.com/office/drawing/2014/main" id="{897C2B5D-B401-4BBD-8CB9-D289DC6D38B5}"/>
              </a:ext>
            </a:extLst>
          </p:cNvPr>
          <p:cNvSpPr/>
          <p:nvPr/>
        </p:nvSpPr>
        <p:spPr>
          <a:xfrm>
            <a:off x="536306" y="1639130"/>
            <a:ext cx="9092601" cy="738664"/>
          </a:xfrm>
          <a:prstGeom prst="rect">
            <a:avLst/>
          </a:prstGeom>
        </p:spPr>
        <p:txBody>
          <a:bodyPr wrap="square">
            <a:spAutoFit/>
          </a:bodyPr>
          <a:lstStyle/>
          <a:p>
            <a:r>
              <a:rPr lang="pt-BR" sz="1400" dirty="0">
                <a:solidFill>
                  <a:srgbClr val="434343"/>
                </a:solidFill>
                <a:latin typeface="Open Sans" panose="020B0604020202020204"/>
              </a:rPr>
              <a:t>Uma pesquisa realizada no ano de 2016 no Brasil relatou que 44% da população brasileira não gosta de ler e a primeira razão apresentada pelos leitores como obstáculo para o aumento da leitura é a falta de tempo (43%). </a:t>
            </a:r>
          </a:p>
          <a:p>
            <a:endParaRPr lang="pt-BR" sz="1400" dirty="0">
              <a:solidFill>
                <a:srgbClr val="434343"/>
              </a:solidFill>
              <a:latin typeface="Open Sans" panose="020B0604020202020204"/>
            </a:endParaRPr>
          </a:p>
        </p:txBody>
      </p:sp>
      <p:sp>
        <p:nvSpPr>
          <p:cNvPr id="4" name="Retângulo 3">
            <a:extLst>
              <a:ext uri="{FF2B5EF4-FFF2-40B4-BE49-F238E27FC236}">
                <a16:creationId xmlns:a16="http://schemas.microsoft.com/office/drawing/2014/main" id="{CB2DD8A5-E5E4-4258-AC8D-FF11C4146A11}"/>
              </a:ext>
            </a:extLst>
          </p:cNvPr>
          <p:cNvSpPr/>
          <p:nvPr/>
        </p:nvSpPr>
        <p:spPr>
          <a:xfrm>
            <a:off x="536305" y="3366452"/>
            <a:ext cx="10295259" cy="307777"/>
          </a:xfrm>
          <a:prstGeom prst="rect">
            <a:avLst/>
          </a:prstGeom>
        </p:spPr>
        <p:txBody>
          <a:bodyPr wrap="square">
            <a:spAutoFit/>
          </a:bodyPr>
          <a:lstStyle/>
          <a:p>
            <a:r>
              <a:rPr lang="pt-BR" sz="1400" dirty="0">
                <a:solidFill>
                  <a:srgbClr val="434343"/>
                </a:solidFill>
                <a:latin typeface="Open Sans" panose="020B0604020202020204"/>
              </a:rPr>
              <a:t>Aumente seu </a:t>
            </a:r>
            <a:r>
              <a:rPr lang="pt-BR" sz="1400" b="1" dirty="0">
                <a:solidFill>
                  <a:srgbClr val="434343"/>
                </a:solidFill>
                <a:latin typeface="Open Sans" panose="020B0604020202020204"/>
              </a:rPr>
              <a:t>poder de comunicação </a:t>
            </a:r>
            <a:r>
              <a:rPr lang="pt-BR" sz="1400" dirty="0">
                <a:solidFill>
                  <a:srgbClr val="434343"/>
                </a:solidFill>
                <a:latin typeface="Open Sans" panose="020B0604020202020204"/>
              </a:rPr>
              <a:t>utilizando </a:t>
            </a:r>
            <a:r>
              <a:rPr lang="pt-BR" sz="1400" b="1" dirty="0">
                <a:solidFill>
                  <a:srgbClr val="434343"/>
                </a:solidFill>
                <a:latin typeface="Open Sans" panose="020B0604020202020204"/>
              </a:rPr>
              <a:t>aspectos visuais</a:t>
            </a:r>
          </a:p>
        </p:txBody>
      </p:sp>
      <p:sp>
        <p:nvSpPr>
          <p:cNvPr id="7" name="Retângulo 6">
            <a:extLst>
              <a:ext uri="{FF2B5EF4-FFF2-40B4-BE49-F238E27FC236}">
                <a16:creationId xmlns:a16="http://schemas.microsoft.com/office/drawing/2014/main" id="{75D5BE7A-DC50-43F4-934F-09BE39A4B450}"/>
              </a:ext>
            </a:extLst>
          </p:cNvPr>
          <p:cNvSpPr/>
          <p:nvPr/>
        </p:nvSpPr>
        <p:spPr>
          <a:xfrm>
            <a:off x="536305" y="2442405"/>
            <a:ext cx="10070601" cy="246221"/>
          </a:xfrm>
          <a:prstGeom prst="rect">
            <a:avLst/>
          </a:prstGeom>
        </p:spPr>
        <p:txBody>
          <a:bodyPr wrap="square">
            <a:spAutoFit/>
          </a:bodyPr>
          <a:lstStyle/>
          <a:p>
            <a:r>
              <a:rPr lang="pt-BR" sz="1000" dirty="0">
                <a:solidFill>
                  <a:srgbClr val="525252"/>
                </a:solidFill>
                <a:latin typeface="open sans" panose="020B0604020202020204"/>
              </a:rPr>
              <a:t>Fonte : O livro </a:t>
            </a:r>
            <a:r>
              <a:rPr lang="pt-BR" sz="1000" i="1" dirty="0">
                <a:solidFill>
                  <a:srgbClr val="525252"/>
                </a:solidFill>
                <a:latin typeface="open sans" panose="020B0604020202020204"/>
              </a:rPr>
              <a:t>Retratos da Leitura no Brasil</a:t>
            </a:r>
            <a:r>
              <a:rPr lang="pt-BR" sz="1000" dirty="0">
                <a:solidFill>
                  <a:srgbClr val="525252"/>
                </a:solidFill>
                <a:latin typeface="open sans" panose="020B0604020202020204"/>
              </a:rPr>
              <a:t> é o maior e mais completo estudo sobre o comportamento leitor dos brasileiros.</a:t>
            </a:r>
            <a:endParaRPr lang="pt-BR" sz="1000" dirty="0"/>
          </a:p>
        </p:txBody>
      </p:sp>
      <p:grpSp>
        <p:nvGrpSpPr>
          <p:cNvPr id="29" name="Agrupar 28">
            <a:extLst>
              <a:ext uri="{FF2B5EF4-FFF2-40B4-BE49-F238E27FC236}">
                <a16:creationId xmlns:a16="http://schemas.microsoft.com/office/drawing/2014/main" id="{1401DCB1-2643-4126-9284-8AC9892443E7}"/>
              </a:ext>
            </a:extLst>
          </p:cNvPr>
          <p:cNvGrpSpPr/>
          <p:nvPr/>
        </p:nvGrpSpPr>
        <p:grpSpPr>
          <a:xfrm>
            <a:off x="566388" y="4081532"/>
            <a:ext cx="1330769" cy="1475894"/>
            <a:chOff x="412305" y="3924045"/>
            <a:chExt cx="1330769" cy="1475894"/>
          </a:xfrm>
        </p:grpSpPr>
        <p:pic>
          <p:nvPicPr>
            <p:cNvPr id="8" name="Imagem 7">
              <a:extLst>
                <a:ext uri="{FF2B5EF4-FFF2-40B4-BE49-F238E27FC236}">
                  <a16:creationId xmlns:a16="http://schemas.microsoft.com/office/drawing/2014/main" id="{CAA5A27C-7A17-421D-A343-EF14BD96C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04" y="3924045"/>
              <a:ext cx="1065600" cy="1065600"/>
            </a:xfrm>
            <a:prstGeom prst="ellipse">
              <a:avLst/>
            </a:prstGeom>
          </p:spPr>
        </p:pic>
        <p:sp>
          <p:nvSpPr>
            <p:cNvPr id="23" name="Retângulo 22">
              <a:extLst>
                <a:ext uri="{FF2B5EF4-FFF2-40B4-BE49-F238E27FC236}">
                  <a16:creationId xmlns:a16="http://schemas.microsoft.com/office/drawing/2014/main" id="{A17544E7-C656-4CA8-A17A-DD368274455F}"/>
                </a:ext>
              </a:extLst>
            </p:cNvPr>
            <p:cNvSpPr/>
            <p:nvPr/>
          </p:nvSpPr>
          <p:spPr>
            <a:xfrm>
              <a:off x="412305" y="5092162"/>
              <a:ext cx="1330769" cy="307777"/>
            </a:xfrm>
            <a:prstGeom prst="rect">
              <a:avLst/>
            </a:prstGeom>
          </p:spPr>
          <p:txBody>
            <a:bodyPr wrap="square">
              <a:spAutoFit/>
            </a:bodyPr>
            <a:lstStyle/>
            <a:p>
              <a:pPr algn="ctr"/>
              <a:r>
                <a:rPr lang="pt-BR" sz="1400" b="1" dirty="0">
                  <a:solidFill>
                    <a:srgbClr val="434343"/>
                  </a:solidFill>
                  <a:latin typeface="Open Sans" panose="020B0604020202020204"/>
                </a:rPr>
                <a:t>Tabelas</a:t>
              </a:r>
              <a:endParaRPr lang="pt-BR" sz="1400" b="1" dirty="0"/>
            </a:p>
          </p:txBody>
        </p:sp>
      </p:grpSp>
      <p:grpSp>
        <p:nvGrpSpPr>
          <p:cNvPr id="30" name="Agrupar 29">
            <a:extLst>
              <a:ext uri="{FF2B5EF4-FFF2-40B4-BE49-F238E27FC236}">
                <a16:creationId xmlns:a16="http://schemas.microsoft.com/office/drawing/2014/main" id="{54949BBD-1477-4B26-B4E5-1A67D1AE537E}"/>
              </a:ext>
            </a:extLst>
          </p:cNvPr>
          <p:cNvGrpSpPr/>
          <p:nvPr/>
        </p:nvGrpSpPr>
        <p:grpSpPr>
          <a:xfrm>
            <a:off x="2849764" y="4081532"/>
            <a:ext cx="1330769" cy="1475894"/>
            <a:chOff x="2743330" y="3924045"/>
            <a:chExt cx="1330769" cy="1475894"/>
          </a:xfrm>
        </p:grpSpPr>
        <p:pic>
          <p:nvPicPr>
            <p:cNvPr id="10" name="Imagem 9">
              <a:extLst>
                <a:ext uri="{FF2B5EF4-FFF2-40B4-BE49-F238E27FC236}">
                  <a16:creationId xmlns:a16="http://schemas.microsoft.com/office/drawing/2014/main" id="{C4B8E13D-D5C7-4FCA-86A8-7BE6D39CB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719" y="3924045"/>
              <a:ext cx="1065600" cy="1065600"/>
            </a:xfrm>
            <a:prstGeom prst="ellipse">
              <a:avLst/>
            </a:prstGeom>
          </p:spPr>
        </p:pic>
        <p:sp>
          <p:nvSpPr>
            <p:cNvPr id="27" name="Retângulo 26">
              <a:extLst>
                <a:ext uri="{FF2B5EF4-FFF2-40B4-BE49-F238E27FC236}">
                  <a16:creationId xmlns:a16="http://schemas.microsoft.com/office/drawing/2014/main" id="{A3544315-8B35-4AB9-8706-C49AFA21F31F}"/>
                </a:ext>
              </a:extLst>
            </p:cNvPr>
            <p:cNvSpPr/>
            <p:nvPr/>
          </p:nvSpPr>
          <p:spPr>
            <a:xfrm>
              <a:off x="2743330" y="5092162"/>
              <a:ext cx="1330769" cy="307777"/>
            </a:xfrm>
            <a:prstGeom prst="rect">
              <a:avLst/>
            </a:prstGeom>
          </p:spPr>
          <p:txBody>
            <a:bodyPr wrap="square">
              <a:spAutoFit/>
            </a:bodyPr>
            <a:lstStyle/>
            <a:p>
              <a:pPr algn="ctr"/>
              <a:r>
                <a:rPr lang="pt-BR" sz="1400" b="1" dirty="0">
                  <a:solidFill>
                    <a:srgbClr val="434343"/>
                  </a:solidFill>
                  <a:latin typeface="Open Sans" panose="020B0604020202020204"/>
                </a:rPr>
                <a:t>Gráficos</a:t>
              </a:r>
              <a:endParaRPr lang="pt-BR" sz="1400" b="1" dirty="0"/>
            </a:p>
          </p:txBody>
        </p:sp>
      </p:grpSp>
      <p:grpSp>
        <p:nvGrpSpPr>
          <p:cNvPr id="32" name="Agrupar 31">
            <a:extLst>
              <a:ext uri="{FF2B5EF4-FFF2-40B4-BE49-F238E27FC236}">
                <a16:creationId xmlns:a16="http://schemas.microsoft.com/office/drawing/2014/main" id="{1CC2A7A7-2B10-4104-B319-6ED3E53A9557}"/>
              </a:ext>
            </a:extLst>
          </p:cNvPr>
          <p:cNvGrpSpPr/>
          <p:nvPr/>
        </p:nvGrpSpPr>
        <p:grpSpPr>
          <a:xfrm>
            <a:off x="7151347" y="4081532"/>
            <a:ext cx="1065600" cy="1475894"/>
            <a:chOff x="7458549" y="3924045"/>
            <a:chExt cx="1065600" cy="1475894"/>
          </a:xfrm>
        </p:grpSpPr>
        <p:pic>
          <p:nvPicPr>
            <p:cNvPr id="14" name="Imagem 13">
              <a:extLst>
                <a:ext uri="{FF2B5EF4-FFF2-40B4-BE49-F238E27FC236}">
                  <a16:creationId xmlns:a16="http://schemas.microsoft.com/office/drawing/2014/main" id="{EA0800E5-92CF-47FD-815F-D324DE7FD3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8549" y="3924045"/>
              <a:ext cx="1065600" cy="1065600"/>
            </a:xfrm>
            <a:prstGeom prst="ellipse">
              <a:avLst/>
            </a:prstGeom>
          </p:spPr>
        </p:pic>
        <p:sp>
          <p:nvSpPr>
            <p:cNvPr id="24" name="Retângulo 23">
              <a:extLst>
                <a:ext uri="{FF2B5EF4-FFF2-40B4-BE49-F238E27FC236}">
                  <a16:creationId xmlns:a16="http://schemas.microsoft.com/office/drawing/2014/main" id="{61B2045A-9ECE-4C79-A7F1-58D78A0DC0CF}"/>
                </a:ext>
              </a:extLst>
            </p:cNvPr>
            <p:cNvSpPr/>
            <p:nvPr/>
          </p:nvSpPr>
          <p:spPr>
            <a:xfrm>
              <a:off x="7645556" y="5092162"/>
              <a:ext cx="721672" cy="307777"/>
            </a:xfrm>
            <a:prstGeom prst="rect">
              <a:avLst/>
            </a:prstGeom>
          </p:spPr>
          <p:txBody>
            <a:bodyPr wrap="none">
              <a:spAutoFit/>
            </a:bodyPr>
            <a:lstStyle/>
            <a:p>
              <a:pPr algn="ctr"/>
              <a:r>
                <a:rPr lang="pt-BR" sz="1400" b="1" dirty="0">
                  <a:solidFill>
                    <a:srgbClr val="434343"/>
                  </a:solidFill>
                  <a:latin typeface="Open Sans" panose="020B0604020202020204"/>
                </a:rPr>
                <a:t>Ícones</a:t>
              </a:r>
              <a:endParaRPr lang="pt-BR" sz="1400" b="1" dirty="0"/>
            </a:p>
          </p:txBody>
        </p:sp>
      </p:grpSp>
      <p:grpSp>
        <p:nvGrpSpPr>
          <p:cNvPr id="31" name="Agrupar 30">
            <a:extLst>
              <a:ext uri="{FF2B5EF4-FFF2-40B4-BE49-F238E27FC236}">
                <a16:creationId xmlns:a16="http://schemas.microsoft.com/office/drawing/2014/main" id="{538F6EAB-3BA3-4505-83B7-CA154FDDC3CA}"/>
              </a:ext>
            </a:extLst>
          </p:cNvPr>
          <p:cNvGrpSpPr/>
          <p:nvPr/>
        </p:nvGrpSpPr>
        <p:grpSpPr>
          <a:xfrm>
            <a:off x="5133140" y="4081532"/>
            <a:ext cx="1065600" cy="1475894"/>
            <a:chOff x="5151134" y="3924045"/>
            <a:chExt cx="1065600" cy="1475894"/>
          </a:xfrm>
        </p:grpSpPr>
        <p:pic>
          <p:nvPicPr>
            <p:cNvPr id="12" name="Imagem 11">
              <a:extLst>
                <a:ext uri="{FF2B5EF4-FFF2-40B4-BE49-F238E27FC236}">
                  <a16:creationId xmlns:a16="http://schemas.microsoft.com/office/drawing/2014/main" id="{2951BF08-1B8E-4BFE-9073-EF1C852DF4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1134" y="3924045"/>
              <a:ext cx="1065600" cy="1065600"/>
            </a:xfrm>
            <a:prstGeom prst="ellipse">
              <a:avLst/>
            </a:prstGeom>
          </p:spPr>
        </p:pic>
        <p:sp>
          <p:nvSpPr>
            <p:cNvPr id="25" name="Retângulo 24">
              <a:extLst>
                <a:ext uri="{FF2B5EF4-FFF2-40B4-BE49-F238E27FC236}">
                  <a16:creationId xmlns:a16="http://schemas.microsoft.com/office/drawing/2014/main" id="{B376DB1B-9838-4465-B92E-584C84C39D69}"/>
                </a:ext>
              </a:extLst>
            </p:cNvPr>
            <p:cNvSpPr/>
            <p:nvPr/>
          </p:nvSpPr>
          <p:spPr>
            <a:xfrm>
              <a:off x="5375674" y="5092162"/>
              <a:ext cx="644022" cy="307777"/>
            </a:xfrm>
            <a:prstGeom prst="rect">
              <a:avLst/>
            </a:prstGeom>
          </p:spPr>
          <p:txBody>
            <a:bodyPr wrap="none">
              <a:spAutoFit/>
            </a:bodyPr>
            <a:lstStyle/>
            <a:p>
              <a:pPr algn="ctr"/>
              <a:r>
                <a:rPr lang="pt-BR" sz="1400" b="1" dirty="0">
                  <a:solidFill>
                    <a:srgbClr val="434343"/>
                  </a:solidFill>
                  <a:latin typeface="Open Sans" panose="020B0604020202020204"/>
                </a:rPr>
                <a:t>Fotos</a:t>
              </a:r>
              <a:endParaRPr lang="pt-BR" sz="1400" b="1" dirty="0"/>
            </a:p>
          </p:txBody>
        </p:sp>
      </p:grpSp>
      <p:grpSp>
        <p:nvGrpSpPr>
          <p:cNvPr id="33" name="Agrupar 32">
            <a:extLst>
              <a:ext uri="{FF2B5EF4-FFF2-40B4-BE49-F238E27FC236}">
                <a16:creationId xmlns:a16="http://schemas.microsoft.com/office/drawing/2014/main" id="{183DECB6-6BF5-49C2-ABB1-6E84E544E89D}"/>
              </a:ext>
            </a:extLst>
          </p:cNvPr>
          <p:cNvGrpSpPr/>
          <p:nvPr/>
        </p:nvGrpSpPr>
        <p:grpSpPr>
          <a:xfrm>
            <a:off x="9169554" y="4081532"/>
            <a:ext cx="1086354" cy="1475894"/>
            <a:chOff x="9765963" y="3924045"/>
            <a:chExt cx="1086354" cy="1475894"/>
          </a:xfrm>
        </p:grpSpPr>
        <p:pic>
          <p:nvPicPr>
            <p:cNvPr id="18" name="Imagem 17">
              <a:extLst>
                <a:ext uri="{FF2B5EF4-FFF2-40B4-BE49-F238E27FC236}">
                  <a16:creationId xmlns:a16="http://schemas.microsoft.com/office/drawing/2014/main" id="{FB0783A1-BAF9-4745-8181-BBD41241C6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5963" y="3924045"/>
              <a:ext cx="1065600" cy="1065600"/>
            </a:xfrm>
            <a:prstGeom prst="ellipse">
              <a:avLst/>
            </a:prstGeom>
          </p:spPr>
        </p:pic>
        <p:sp>
          <p:nvSpPr>
            <p:cNvPr id="28" name="Retângulo 27">
              <a:extLst>
                <a:ext uri="{FF2B5EF4-FFF2-40B4-BE49-F238E27FC236}">
                  <a16:creationId xmlns:a16="http://schemas.microsoft.com/office/drawing/2014/main" id="{73CCC7B7-F535-4AAD-BA44-9D40561A3B10}"/>
                </a:ext>
              </a:extLst>
            </p:cNvPr>
            <p:cNvSpPr/>
            <p:nvPr/>
          </p:nvSpPr>
          <p:spPr>
            <a:xfrm>
              <a:off x="9856532" y="5092162"/>
              <a:ext cx="995785" cy="307777"/>
            </a:xfrm>
            <a:prstGeom prst="rect">
              <a:avLst/>
            </a:prstGeom>
          </p:spPr>
          <p:txBody>
            <a:bodyPr wrap="none">
              <a:spAutoFit/>
            </a:bodyPr>
            <a:lstStyle/>
            <a:p>
              <a:pPr algn="ctr"/>
              <a:r>
                <a:rPr lang="pt-BR" sz="1400" b="1" dirty="0">
                  <a:solidFill>
                    <a:srgbClr val="434343"/>
                  </a:solidFill>
                  <a:latin typeface="Open Sans" panose="020B0604020202020204"/>
                </a:rPr>
                <a:t>Desenhos</a:t>
              </a:r>
              <a:endParaRPr lang="pt-BR" sz="1400" b="1" dirty="0"/>
            </a:p>
          </p:txBody>
        </p:sp>
      </p:grpSp>
    </p:spTree>
    <p:extLst>
      <p:ext uri="{BB962C8B-B14F-4D97-AF65-F5344CB8AC3E}">
        <p14:creationId xmlns:p14="http://schemas.microsoft.com/office/powerpoint/2010/main" val="3471378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3BC5DF4B-E00C-4704-BEC5-973E46B4124D}"/>
              </a:ext>
            </a:extLst>
          </p:cNvPr>
          <p:cNvSpPr>
            <a:spLocks noGrp="1"/>
          </p:cNvSpPr>
          <p:nvPr>
            <p:ph type="dt" sz="half" idx="10"/>
          </p:nvPr>
        </p:nvSpPr>
        <p:spPr>
          <a:xfrm>
            <a:off x="278296" y="6356349"/>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6ADBD9"/>
                </a:solidFill>
                <a:effectLst/>
                <a:uLnTx/>
                <a:uFillTx/>
                <a:latin typeface="Open Sans" panose="020B0604020202020204" charset="0"/>
                <a:ea typeface="Open Sans" panose="020B0604020202020204" charset="0"/>
                <a:cs typeface="Open Sans" panose="020B0604020202020204" charset="0"/>
              </a:rPr>
              <a:t>@2020 FIA LABDATA. </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Copyright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all</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rights</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 </a:t>
            </a:r>
            <a:r>
              <a:rPr kumimoji="0" lang="pt-BR" sz="1200" b="0" i="0" u="none" strike="noStrike" kern="1200" cap="none" spc="0" normalizeH="0" baseline="0" noProof="0" dirty="0" err="1">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reserved</a:t>
            </a:r>
            <a:r>
              <a:rPr kumimoji="0" lang="pt-BR" sz="1200" b="0" i="0" u="none" strike="noStrike" kern="1200" cap="none" spc="0" normalizeH="0" baseline="0" noProof="0" dirty="0">
                <a:ln>
                  <a:noFill/>
                </a:ln>
                <a:solidFill>
                  <a:prstClr val="white">
                    <a:lumMod val="65000"/>
                  </a:prstClr>
                </a:solidFill>
                <a:effectLst/>
                <a:uLnTx/>
                <a:uFillTx/>
                <a:latin typeface="Open Sans" panose="020B0604020202020204" charset="0"/>
                <a:ea typeface="Open Sans" panose="020B0604020202020204" charset="0"/>
                <a:cs typeface="Open Sans" panose="020B0604020202020204" charset="0"/>
              </a:rPr>
              <a:t>.</a:t>
            </a:r>
          </a:p>
        </p:txBody>
      </p:sp>
      <p:sp>
        <p:nvSpPr>
          <p:cNvPr id="17" name="Title Placeholder 1">
            <a:extLst>
              <a:ext uri="{FF2B5EF4-FFF2-40B4-BE49-F238E27FC236}">
                <a16:creationId xmlns:a16="http://schemas.microsoft.com/office/drawing/2014/main" id="{3594DE52-7C66-4B4A-A0A2-6A19C13FEDE7}"/>
              </a:ext>
            </a:extLst>
          </p:cNvPr>
          <p:cNvSpPr txBox="1">
            <a:spLocks/>
          </p:cNvSpPr>
          <p:nvPr/>
        </p:nvSpPr>
        <p:spPr>
          <a:xfrm>
            <a:off x="176514" y="112935"/>
            <a:ext cx="6624736" cy="713234"/>
          </a:xfrm>
          <a:prstGeom prst="rect">
            <a:avLst/>
          </a:prstGeom>
        </p:spPr>
        <p:txBody>
          <a:bodyPr vert="horz" lIns="91440" tIns="45720" rIns="91440" bIns="45720" rtlCol="0" anchor="ctr">
            <a:normAutofit/>
          </a:bodyPr>
          <a:lstStyle>
            <a:defPPr>
              <a:defRPr lang="pt-BR"/>
            </a:defPPr>
            <a:lvl1pPr>
              <a:spcBef>
                <a:spcPct val="0"/>
              </a:spcBef>
              <a:buNone/>
              <a:defRPr sz="2400">
                <a:solidFill>
                  <a:srgbClr val="02BAB1"/>
                </a:solidFill>
                <a:latin typeface="Futura Md BT" panose="020B0602020204020303" pitchFamily="34"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solidFill>
                  <a:srgbClr val="434343"/>
                </a:solidFill>
                <a:latin typeface="Open Sans" panose="020B0604020202020204" charset="0"/>
                <a:ea typeface="Open Sans" panose="020B0604020202020204" charset="0"/>
                <a:cs typeface="Open Sans" panose="020B0604020202020204" charset="0"/>
              </a:rPr>
              <a:t>Mindset</a:t>
            </a:r>
            <a:endParaRPr kumimoji="0" lang="en-US" sz="2400" b="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a:p>
            <a:pPr lvl="0">
              <a:defRPr/>
            </a:pPr>
            <a:r>
              <a:rPr lang="en-US" sz="1100" dirty="0">
                <a:solidFill>
                  <a:srgbClr val="6ADBD9"/>
                </a:solidFill>
                <a:latin typeface="Open Sans" panose="020B0604020202020204" charset="0"/>
                <a:ea typeface="Open Sans" panose="020B0604020202020204" charset="0"/>
                <a:cs typeface="Open Sans" panose="020B0604020202020204" charset="0"/>
              </a:rPr>
              <a:t>2. COMUNICAÇÃO VISUAL | </a:t>
            </a:r>
            <a:r>
              <a:rPr lang="en-US" sz="1100" dirty="0">
                <a:solidFill>
                  <a:srgbClr val="434343"/>
                </a:solidFill>
                <a:latin typeface="Open Sans" panose="020B0604020202020204" charset="0"/>
                <a:ea typeface="Open Sans" panose="020B0604020202020204" charset="0"/>
                <a:cs typeface="Open Sans" panose="020B0604020202020204" charset="0"/>
              </a:rPr>
              <a:t>TABELAS E IMAGENS</a:t>
            </a:r>
          </a:p>
        </p:txBody>
      </p:sp>
      <p:sp>
        <p:nvSpPr>
          <p:cNvPr id="47" name="Espaço Reservado para Número de Slide 4">
            <a:extLst>
              <a:ext uri="{FF2B5EF4-FFF2-40B4-BE49-F238E27FC236}">
                <a16:creationId xmlns:a16="http://schemas.microsoft.com/office/drawing/2014/main" id="{E7447111-A0E5-4121-83CE-1C881649F1ED}"/>
              </a:ext>
            </a:extLst>
          </p:cNvPr>
          <p:cNvSpPr txBox="1">
            <a:spLocks/>
          </p:cNvSpPr>
          <p:nvPr/>
        </p:nvSpPr>
        <p:spPr>
          <a:xfrm>
            <a:off x="11415250" y="379620"/>
            <a:ext cx="433367" cy="365125"/>
          </a:xfrm>
          <a:prstGeom prst="rect">
            <a:avLst/>
          </a:prstGeom>
          <a:ln>
            <a:noFill/>
          </a:ln>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8FB8526-A7DF-44F1-A0A0-E2C9088E1528}" type="slidenum">
              <a:rPr kumimoji="0" lang="pt-BR" sz="1200" b="0" i="0" u="none" strike="noStrike" kern="1200" cap="none" spc="0" normalizeH="0" baseline="0" noProof="0" smtClean="0">
                <a:ln>
                  <a:noFill/>
                </a:ln>
                <a:solidFill>
                  <a:srgbClr val="6ADBD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BR" sz="1200" b="0" i="0" u="none" strike="noStrike" kern="1200" cap="none" spc="0" normalizeH="0" baseline="0" noProof="0" dirty="0">
              <a:ln>
                <a:noFill/>
              </a:ln>
              <a:solidFill>
                <a:srgbClr val="6ADBD9"/>
              </a:solidFill>
              <a:effectLst/>
              <a:uLnTx/>
              <a:uFillTx/>
              <a:latin typeface="Calibri" panose="020F0502020204030204"/>
              <a:ea typeface="+mn-ea"/>
              <a:cs typeface="+mn-cs"/>
            </a:endParaRPr>
          </a:p>
        </p:txBody>
      </p:sp>
      <p:sp>
        <p:nvSpPr>
          <p:cNvPr id="48" name="Pentágono 47">
            <a:extLst>
              <a:ext uri="{FF2B5EF4-FFF2-40B4-BE49-F238E27FC236}">
                <a16:creationId xmlns:a16="http://schemas.microsoft.com/office/drawing/2014/main" id="{C1454E66-3B3A-46A4-B1A7-0A7F2A33A910}"/>
              </a:ext>
            </a:extLst>
          </p:cNvPr>
          <p:cNvSpPr/>
          <p:nvPr/>
        </p:nvSpPr>
        <p:spPr>
          <a:xfrm>
            <a:off x="11529391" y="419377"/>
            <a:ext cx="274983" cy="251791"/>
          </a:xfrm>
          <a:prstGeom prst="pentagon">
            <a:avLst/>
          </a:prstGeom>
          <a:noFill/>
          <a:ln>
            <a:solidFill>
              <a:srgbClr val="6ADB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ADBD9"/>
              </a:solidFill>
              <a:effectLst/>
              <a:uLnTx/>
              <a:uFillTx/>
              <a:latin typeface="Calibri" panose="020F0502020204030204"/>
              <a:ea typeface="+mn-ea"/>
              <a:cs typeface="+mn-cs"/>
            </a:endParaRPr>
          </a:p>
        </p:txBody>
      </p:sp>
      <p:sp>
        <p:nvSpPr>
          <p:cNvPr id="2" name="Retângulo 1">
            <a:extLst>
              <a:ext uri="{FF2B5EF4-FFF2-40B4-BE49-F238E27FC236}">
                <a16:creationId xmlns:a16="http://schemas.microsoft.com/office/drawing/2014/main" id="{5AD065F4-35AD-43B0-B658-DB33DBE310FC}"/>
              </a:ext>
            </a:extLst>
          </p:cNvPr>
          <p:cNvSpPr/>
          <p:nvPr/>
        </p:nvSpPr>
        <p:spPr>
          <a:xfrm>
            <a:off x="176514" y="1185224"/>
            <a:ext cx="10490704" cy="523220"/>
          </a:xfrm>
          <a:prstGeom prst="rect">
            <a:avLst/>
          </a:prstGeom>
        </p:spPr>
        <p:txBody>
          <a:bodyPr wrap="square">
            <a:spAutoFit/>
          </a:bodyPr>
          <a:lstStyle/>
          <a:p>
            <a:r>
              <a:rPr lang="pt-BR" sz="1400" dirty="0">
                <a:solidFill>
                  <a:srgbClr val="434343"/>
                </a:solidFill>
                <a:latin typeface="Open Sans" panose="020B0604020202020204" charset="0"/>
              </a:rPr>
              <a:t>A transmissão de ideias por meio recursos visuais está relacionado com seu </a:t>
            </a:r>
            <a:r>
              <a:rPr lang="pt-BR" sz="1400" b="1" dirty="0">
                <a:solidFill>
                  <a:srgbClr val="434343"/>
                </a:solidFill>
                <a:latin typeface="Open Sans" panose="020B0604020202020204" charset="0"/>
              </a:rPr>
              <a:t>poder de comunicação </a:t>
            </a:r>
            <a:r>
              <a:rPr lang="pt-BR" sz="1400" dirty="0">
                <a:solidFill>
                  <a:srgbClr val="434343"/>
                </a:solidFill>
                <a:latin typeface="Open Sans" panose="020B0604020202020204" charset="0"/>
              </a:rPr>
              <a:t>ou com a </a:t>
            </a:r>
            <a:r>
              <a:rPr lang="pt-BR" sz="1400" b="1" dirty="0">
                <a:solidFill>
                  <a:srgbClr val="434343"/>
                </a:solidFill>
                <a:latin typeface="Open Sans" panose="020B0604020202020204" charset="0"/>
              </a:rPr>
              <a:t>facilidade de encantar seu público </a:t>
            </a:r>
            <a:r>
              <a:rPr lang="pt-BR" sz="1400" dirty="0">
                <a:solidFill>
                  <a:srgbClr val="434343"/>
                </a:solidFill>
                <a:latin typeface="Open Sans" panose="020B0604020202020204" charset="0"/>
              </a:rPr>
              <a:t>a compreender uma determinada ideia só de </a:t>
            </a:r>
            <a:r>
              <a:rPr lang="pt-BR" sz="1400" b="1" dirty="0">
                <a:solidFill>
                  <a:srgbClr val="434343"/>
                </a:solidFill>
                <a:latin typeface="Open Sans" panose="020B0604020202020204" charset="0"/>
              </a:rPr>
              <a:t>“bater o olho”</a:t>
            </a:r>
            <a:r>
              <a:rPr lang="pt-BR" sz="1400" dirty="0">
                <a:solidFill>
                  <a:srgbClr val="434343"/>
                </a:solidFill>
                <a:latin typeface="Open Sans" panose="020B0604020202020204" charset="0"/>
              </a:rPr>
              <a:t>.</a:t>
            </a:r>
          </a:p>
        </p:txBody>
      </p:sp>
      <p:pic>
        <p:nvPicPr>
          <p:cNvPr id="8196" name="Picture 4" descr="Green Cactus Plants on Pots">
            <a:extLst>
              <a:ext uri="{FF2B5EF4-FFF2-40B4-BE49-F238E27FC236}">
                <a16:creationId xmlns:a16="http://schemas.microsoft.com/office/drawing/2014/main" id="{65A4C858-29BE-4D8B-9B8E-88A5708CDA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83" b="7483"/>
          <a:stretch/>
        </p:blipFill>
        <p:spPr bwMode="auto">
          <a:xfrm>
            <a:off x="4600800" y="27141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ilhouette of Person Holding Glass Mason Jar">
            <a:extLst>
              <a:ext uri="{FF2B5EF4-FFF2-40B4-BE49-F238E27FC236}">
                <a16:creationId xmlns:a16="http://schemas.microsoft.com/office/drawing/2014/main" id="{341CDA27-4354-4F5E-A307-B895F1E0EC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67" b="16667"/>
          <a:stretch/>
        </p:blipFill>
        <p:spPr bwMode="auto">
          <a:xfrm>
            <a:off x="7301347" y="271417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rop unrecognizable person showing round colorful lenses">
            <a:extLst>
              <a:ext uri="{FF2B5EF4-FFF2-40B4-BE49-F238E27FC236}">
                <a16:creationId xmlns:a16="http://schemas.microsoft.com/office/drawing/2014/main" id="{631FDE20-8630-42FF-8272-C333C21D16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667" b="16667"/>
          <a:stretch/>
        </p:blipFill>
        <p:spPr bwMode="auto">
          <a:xfrm>
            <a:off x="1821872" y="2699438"/>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tângulo 15">
            <a:extLst>
              <a:ext uri="{FF2B5EF4-FFF2-40B4-BE49-F238E27FC236}">
                <a16:creationId xmlns:a16="http://schemas.microsoft.com/office/drawing/2014/main" id="{304D72E9-87E3-4843-B742-AEB1148D2E6C}"/>
              </a:ext>
            </a:extLst>
          </p:cNvPr>
          <p:cNvSpPr/>
          <p:nvPr/>
        </p:nvSpPr>
        <p:spPr>
          <a:xfrm>
            <a:off x="1821872" y="4499438"/>
            <a:ext cx="1800000" cy="720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pt-BR" sz="1200" dirty="0">
                <a:solidFill>
                  <a:srgbClr val="434343"/>
                </a:solidFill>
                <a:latin typeface="Open Sans" panose="020B0604020202020204" charset="0"/>
                <a:ea typeface="Open Sans" panose="020B0604020202020204" charset="0"/>
                <a:cs typeface="Open Sans" panose="020B0604020202020204" charset="0"/>
              </a:rPr>
              <a:t>Traduzir algo complexo em algo simples de se entender</a:t>
            </a:r>
            <a:endParaRPr kumimoji="0" lang="pt-BR" sz="1200" b="0" i="0"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tângulo 17">
            <a:extLst>
              <a:ext uri="{FF2B5EF4-FFF2-40B4-BE49-F238E27FC236}">
                <a16:creationId xmlns:a16="http://schemas.microsoft.com/office/drawing/2014/main" id="{24D319D8-9935-4B65-98EE-F505870C7C26}"/>
              </a:ext>
            </a:extLst>
          </p:cNvPr>
          <p:cNvSpPr/>
          <p:nvPr/>
        </p:nvSpPr>
        <p:spPr>
          <a:xfrm>
            <a:off x="4600800" y="4514176"/>
            <a:ext cx="1800000" cy="720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pt-BR" sz="1200" i="1" dirty="0" err="1">
                <a:solidFill>
                  <a:srgbClr val="434343"/>
                </a:solidFill>
                <a:latin typeface="Open Sans" panose="020B0604020202020204" charset="0"/>
                <a:ea typeface="Open Sans" panose="020B0604020202020204" charset="0"/>
                <a:cs typeface="Open Sans" panose="020B0604020202020204" charset="0"/>
              </a:rPr>
              <a:t>Storytelling</a:t>
            </a:r>
            <a:r>
              <a:rPr lang="pt-BR" sz="1200" dirty="0">
                <a:solidFill>
                  <a:srgbClr val="434343"/>
                </a:solidFill>
                <a:latin typeface="Open Sans" panose="020B0604020202020204" charset="0"/>
                <a:ea typeface="Open Sans" panose="020B0604020202020204" charset="0"/>
                <a:cs typeface="Open Sans" panose="020B0604020202020204" charset="0"/>
              </a:rPr>
              <a:t> e análises bem organizadas para imediato entendimento</a:t>
            </a:r>
            <a:endParaRPr kumimoji="0" lang="pt-BR" sz="1200" b="0" i="0"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tângulo 18">
            <a:extLst>
              <a:ext uri="{FF2B5EF4-FFF2-40B4-BE49-F238E27FC236}">
                <a16:creationId xmlns:a16="http://schemas.microsoft.com/office/drawing/2014/main" id="{A1731801-27DD-438D-81D6-0BEE70B4B983}"/>
              </a:ext>
            </a:extLst>
          </p:cNvPr>
          <p:cNvSpPr/>
          <p:nvPr/>
        </p:nvSpPr>
        <p:spPr>
          <a:xfrm>
            <a:off x="7301347" y="4514176"/>
            <a:ext cx="1800000" cy="720000"/>
          </a:xfrm>
          <a:prstGeom prst="rect">
            <a:avLst/>
          </a:prstGeom>
          <a:gradFill>
            <a:gsLst>
              <a:gs pos="0">
                <a:srgbClr val="6ADBD9"/>
              </a:gs>
              <a:gs pos="50000">
                <a:srgbClr val="6ADBD9"/>
              </a:gs>
              <a:gs pos="100000">
                <a:srgbClr val="66CCFF"/>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pt-BR" sz="1200" dirty="0">
                <a:solidFill>
                  <a:srgbClr val="434343"/>
                </a:solidFill>
                <a:latin typeface="Open Sans" panose="020B0604020202020204" charset="0"/>
                <a:ea typeface="Open Sans" panose="020B0604020202020204" charset="0"/>
                <a:cs typeface="Open Sans" panose="020B0604020202020204" charset="0"/>
              </a:rPr>
              <a:t>Resultado final deve ser visualmente agradável e despertar interesse</a:t>
            </a:r>
            <a:endParaRPr kumimoji="0" lang="pt-BR" sz="1200" b="0" i="0"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tângulo 20">
            <a:extLst>
              <a:ext uri="{FF2B5EF4-FFF2-40B4-BE49-F238E27FC236}">
                <a16:creationId xmlns:a16="http://schemas.microsoft.com/office/drawing/2014/main" id="{10109734-8B56-4CD9-A506-9590F209F1F1}"/>
              </a:ext>
            </a:extLst>
          </p:cNvPr>
          <p:cNvSpPr/>
          <p:nvPr/>
        </p:nvSpPr>
        <p:spPr>
          <a:xfrm>
            <a:off x="1922485" y="2397909"/>
            <a:ext cx="1598774" cy="307777"/>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kumimoji="0" lang="pt-BR" sz="1400" b="1"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rPr>
              <a:t>Simplicidade</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2" name="Retângulo 21">
            <a:extLst>
              <a:ext uri="{FF2B5EF4-FFF2-40B4-BE49-F238E27FC236}">
                <a16:creationId xmlns:a16="http://schemas.microsoft.com/office/drawing/2014/main" id="{104C0DDE-A6D0-47B0-8D97-E138DC157928}"/>
              </a:ext>
            </a:extLst>
          </p:cNvPr>
          <p:cNvSpPr/>
          <p:nvPr/>
        </p:nvSpPr>
        <p:spPr>
          <a:xfrm>
            <a:off x="4701413" y="2397909"/>
            <a:ext cx="1598774" cy="307777"/>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pt-BR" sz="1400" b="1" dirty="0">
                <a:solidFill>
                  <a:srgbClr val="434343"/>
                </a:solidFill>
                <a:latin typeface="Open Sans" panose="020B0604020202020204" charset="0"/>
                <a:ea typeface="Open Sans" panose="020B0604020202020204" charset="0"/>
                <a:cs typeface="Open Sans" panose="020B0604020202020204" charset="0"/>
              </a:rPr>
              <a:t>Ordem</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sp>
        <p:nvSpPr>
          <p:cNvPr id="23" name="Retângulo 22">
            <a:extLst>
              <a:ext uri="{FF2B5EF4-FFF2-40B4-BE49-F238E27FC236}">
                <a16:creationId xmlns:a16="http://schemas.microsoft.com/office/drawing/2014/main" id="{530988D7-4425-4AF3-9410-51E607CA99BB}"/>
              </a:ext>
            </a:extLst>
          </p:cNvPr>
          <p:cNvSpPr/>
          <p:nvPr/>
        </p:nvSpPr>
        <p:spPr>
          <a:xfrm>
            <a:off x="7379728" y="2397909"/>
            <a:ext cx="1598774" cy="307777"/>
          </a:xfrm>
          <a:prstGeom prst="rect">
            <a:avLst/>
          </a:prstGeom>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pt-BR" sz="1400" b="1" dirty="0">
                <a:solidFill>
                  <a:srgbClr val="434343"/>
                </a:solidFill>
                <a:latin typeface="Open Sans" panose="020B0604020202020204" charset="0"/>
                <a:ea typeface="Open Sans" panose="020B0604020202020204" charset="0"/>
                <a:cs typeface="Open Sans" panose="020B0604020202020204" charset="0"/>
              </a:rPr>
              <a:t>Criatividade</a:t>
            </a:r>
            <a:endParaRPr kumimoji="0" lang="pt-BR" sz="1400" b="0" i="0" u="none" strike="noStrike" kern="1200" cap="none" spc="0" normalizeH="0" baseline="0" noProof="0" dirty="0">
              <a:ln>
                <a:noFill/>
              </a:ln>
              <a:solidFill>
                <a:srgbClr val="434343"/>
              </a:solidFill>
              <a:effectLst/>
              <a:uLnTx/>
              <a:uFillTx/>
              <a:latin typeface="Open Sans" panose="020B0604020202020204" charset="0"/>
              <a:ea typeface="Open Sans" panose="020B0604020202020204" charset="0"/>
              <a:cs typeface="Open Sans" panose="020B0604020202020204" charset="0"/>
            </a:endParaRPr>
          </a:p>
        </p:txBody>
      </p:sp>
      <p:pic>
        <p:nvPicPr>
          <p:cNvPr id="20" name="Imagem 19">
            <a:extLst>
              <a:ext uri="{FF2B5EF4-FFF2-40B4-BE49-F238E27FC236}">
                <a16:creationId xmlns:a16="http://schemas.microsoft.com/office/drawing/2014/main" id="{A26197C7-0CAD-49A7-99A2-EABBE1C139E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80" t="41980" r="8724" b="41925"/>
          <a:stretch/>
        </p:blipFill>
        <p:spPr>
          <a:xfrm>
            <a:off x="10352959" y="6393527"/>
            <a:ext cx="1705361" cy="327947"/>
          </a:xfrm>
          <a:prstGeom prst="rect">
            <a:avLst/>
          </a:prstGeom>
        </p:spPr>
      </p:pic>
    </p:spTree>
    <p:extLst>
      <p:ext uri="{BB962C8B-B14F-4D97-AF65-F5344CB8AC3E}">
        <p14:creationId xmlns:p14="http://schemas.microsoft.com/office/powerpoint/2010/main" val="1554622733"/>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3402</TotalTime>
  <Words>3984</Words>
  <Application>Microsoft Office PowerPoint</Application>
  <PresentationFormat>Widescreen</PresentationFormat>
  <Paragraphs>591</Paragraphs>
  <Slides>49</Slides>
  <Notes>2</Notes>
  <HiddenSlides>0</HiddenSlides>
  <MMClips>0</MMClips>
  <ScaleCrop>false</ScaleCrop>
  <HeadingPairs>
    <vt:vector size="4" baseType="variant">
      <vt:variant>
        <vt:lpstr>Tema</vt:lpstr>
      </vt:variant>
      <vt:variant>
        <vt:i4>4</vt:i4>
      </vt:variant>
      <vt:variant>
        <vt:lpstr>Títulos de slides</vt:lpstr>
      </vt:variant>
      <vt:variant>
        <vt:i4>49</vt:i4>
      </vt:variant>
    </vt:vector>
  </HeadingPairs>
  <TitlesOfParts>
    <vt:vector size="53" baseType="lpstr">
      <vt:lpstr>Tema do Office</vt:lpstr>
      <vt:lpstr>Simple Light</vt:lpstr>
      <vt:lpstr>1_Tema do Office</vt:lpstr>
      <vt:lpstr>2_Tema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karin</dc:creator>
  <cp:lastModifiedBy>Karin Tamura</cp:lastModifiedBy>
  <cp:revision>437</cp:revision>
  <dcterms:created xsi:type="dcterms:W3CDTF">2020-04-08T18:00:12Z</dcterms:created>
  <dcterms:modified xsi:type="dcterms:W3CDTF">2020-05-19T20:23:24Z</dcterms:modified>
</cp:coreProperties>
</file>